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25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B112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B112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B112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B112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4603" y="4570348"/>
            <a:ext cx="350874" cy="3935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0550" y="504190"/>
            <a:ext cx="836289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B112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1362" y="1069974"/>
            <a:ext cx="7525384" cy="3354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31621" y="4726842"/>
            <a:ext cx="1015364" cy="2025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3.png"/><Relationship Id="rId7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mailto:segreteria@societadiergonomia.it" TargetMode="External"/><Relationship Id="rId4" Type="http://schemas.openxmlformats.org/officeDocument/2006/relationships/hyperlink" Target="http://www.societadiergonomia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renatodigregorio@impresainsieme.com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ielazio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45386" y="546988"/>
            <a:ext cx="6077585" cy="3729354"/>
            <a:chOff x="1445386" y="546988"/>
            <a:chExt cx="6077585" cy="3729354"/>
          </a:xfrm>
        </p:grpSpPr>
        <p:sp>
          <p:nvSpPr>
            <p:cNvPr id="3" name="object 3"/>
            <p:cNvSpPr/>
            <p:nvPr/>
          </p:nvSpPr>
          <p:spPr>
            <a:xfrm>
              <a:off x="1445386" y="1460246"/>
              <a:ext cx="6077585" cy="2816225"/>
            </a:xfrm>
            <a:custGeom>
              <a:avLst/>
              <a:gdLst/>
              <a:ahLst/>
              <a:cxnLst/>
              <a:rect l="l" t="t" r="r" b="b"/>
              <a:pathLst>
                <a:path w="6077584" h="2816225">
                  <a:moveTo>
                    <a:pt x="6077077" y="0"/>
                  </a:moveTo>
                  <a:lnTo>
                    <a:pt x="0" y="0"/>
                  </a:lnTo>
                  <a:lnTo>
                    <a:pt x="0" y="2816059"/>
                  </a:lnTo>
                  <a:lnTo>
                    <a:pt x="6077077" y="2816059"/>
                  </a:lnTo>
                  <a:lnTo>
                    <a:pt x="6077077" y="0"/>
                  </a:lnTo>
                  <a:close/>
                </a:path>
              </a:pathLst>
            </a:custGeom>
            <a:solidFill>
              <a:srgbClr val="FFC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45386" y="546988"/>
              <a:ext cx="6077585" cy="1096010"/>
            </a:xfrm>
            <a:custGeom>
              <a:avLst/>
              <a:gdLst/>
              <a:ahLst/>
              <a:cxnLst/>
              <a:rect l="l" t="t" r="r" b="b"/>
              <a:pathLst>
                <a:path w="6077584" h="1096010">
                  <a:moveTo>
                    <a:pt x="3741166" y="1078991"/>
                  </a:moveTo>
                  <a:lnTo>
                    <a:pt x="3728466" y="1078991"/>
                  </a:lnTo>
                  <a:lnTo>
                    <a:pt x="3728466" y="1095628"/>
                  </a:lnTo>
                  <a:lnTo>
                    <a:pt x="3741166" y="1078991"/>
                  </a:lnTo>
                  <a:close/>
                </a:path>
                <a:path w="6077584" h="1096010">
                  <a:moveTo>
                    <a:pt x="4374896" y="245237"/>
                  </a:moveTo>
                  <a:lnTo>
                    <a:pt x="0" y="245237"/>
                  </a:lnTo>
                  <a:lnTo>
                    <a:pt x="0" y="1078991"/>
                  </a:lnTo>
                  <a:lnTo>
                    <a:pt x="3757295" y="1078991"/>
                  </a:lnTo>
                  <a:lnTo>
                    <a:pt x="3757295" y="1058037"/>
                  </a:lnTo>
                  <a:lnTo>
                    <a:pt x="4374896" y="245237"/>
                  </a:lnTo>
                  <a:close/>
                </a:path>
                <a:path w="6077584" h="1096010">
                  <a:moveTo>
                    <a:pt x="5273167" y="0"/>
                  </a:moveTo>
                  <a:lnTo>
                    <a:pt x="4468495" y="914019"/>
                  </a:lnTo>
                  <a:lnTo>
                    <a:pt x="6077077" y="914019"/>
                  </a:lnTo>
                  <a:lnTo>
                    <a:pt x="5273167" y="0"/>
                  </a:lnTo>
                  <a:close/>
                </a:path>
              </a:pathLst>
            </a:custGeom>
            <a:solidFill>
              <a:srgbClr val="C22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49571" y="546988"/>
              <a:ext cx="1769110" cy="1200785"/>
            </a:xfrm>
            <a:custGeom>
              <a:avLst/>
              <a:gdLst/>
              <a:ahLst/>
              <a:cxnLst/>
              <a:rect l="l" t="t" r="r" b="b"/>
              <a:pathLst>
                <a:path w="1769109" h="1200785">
                  <a:moveTo>
                    <a:pt x="1768982" y="0"/>
                  </a:moveTo>
                  <a:lnTo>
                    <a:pt x="1048639" y="0"/>
                  </a:lnTo>
                  <a:lnTo>
                    <a:pt x="0" y="1200658"/>
                  </a:lnTo>
                  <a:lnTo>
                    <a:pt x="719454" y="1200658"/>
                  </a:lnTo>
                  <a:lnTo>
                    <a:pt x="1768982" y="0"/>
                  </a:lnTo>
                  <a:close/>
                </a:path>
              </a:pathLst>
            </a:custGeom>
            <a:solidFill>
              <a:srgbClr val="FFC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3960" y="4087420"/>
              <a:ext cx="24765" cy="8890"/>
            </a:xfrm>
            <a:custGeom>
              <a:avLst/>
              <a:gdLst/>
              <a:ahLst/>
              <a:cxnLst/>
              <a:rect l="l" t="t" r="r" b="b"/>
              <a:pathLst>
                <a:path w="24764" h="8889">
                  <a:moveTo>
                    <a:pt x="24617" y="0"/>
                  </a:moveTo>
                  <a:lnTo>
                    <a:pt x="0" y="0"/>
                  </a:lnTo>
                  <a:lnTo>
                    <a:pt x="0" y="8685"/>
                  </a:lnTo>
                  <a:lnTo>
                    <a:pt x="24617" y="8685"/>
                  </a:lnTo>
                  <a:lnTo>
                    <a:pt x="246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0252" y="3962933"/>
              <a:ext cx="196938" cy="2004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7232" y="3715423"/>
              <a:ext cx="253212" cy="22001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38476" y="3760817"/>
            <a:ext cx="1228090" cy="116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4"/>
              </a:lnSpc>
            </a:pPr>
            <a:r>
              <a:rPr sz="800" spc="-10" dirty="0">
                <a:solidFill>
                  <a:srgbClr val="0096A7"/>
                </a:solidFill>
                <a:latin typeface="Georgia"/>
                <a:cs typeface="Georgia"/>
                <a:hlinkClick r:id="rId4"/>
              </a:rPr>
              <a:t>www.societadiergonomia.it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25776" y="3937812"/>
            <a:ext cx="153860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10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Georgia"/>
                <a:cs typeface="Georgia"/>
                <a:hlinkClick r:id="rId5"/>
              </a:rPr>
              <a:t>segreteria@societadiergonomia.it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24025" y="770001"/>
            <a:ext cx="128397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10" dirty="0">
                <a:solidFill>
                  <a:srgbClr val="FFFFFF"/>
                </a:solidFill>
                <a:latin typeface="Georgia"/>
                <a:cs typeface="Georgia"/>
              </a:rPr>
              <a:t>SIE2022</a:t>
            </a:r>
            <a:endParaRPr sz="255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24025" y="1118031"/>
            <a:ext cx="2999740" cy="49149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XII</a:t>
            </a:r>
            <a:r>
              <a:rPr sz="1150" spc="-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Congresso</a:t>
            </a:r>
            <a:r>
              <a:rPr sz="1150" spc="-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Nazionale</a:t>
            </a:r>
            <a:r>
              <a:rPr sz="1150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spc="-25" dirty="0">
                <a:solidFill>
                  <a:srgbClr val="FFFFFF"/>
                </a:solidFill>
                <a:latin typeface="Georgia"/>
                <a:cs typeface="Georgia"/>
              </a:rPr>
              <a:t>SIE</a:t>
            </a:r>
            <a:endParaRPr sz="11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Società</a:t>
            </a:r>
            <a:r>
              <a:rPr sz="1150" spc="-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Italiana</a:t>
            </a:r>
            <a:r>
              <a:rPr sz="1150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di</a:t>
            </a:r>
            <a:r>
              <a:rPr sz="1150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Ergonomia</a:t>
            </a:r>
            <a:r>
              <a:rPr sz="1150" spc="-4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1150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dirty="0">
                <a:solidFill>
                  <a:srgbClr val="FFFFFF"/>
                </a:solidFill>
                <a:latin typeface="Georgia"/>
                <a:cs typeface="Georgia"/>
              </a:rPr>
              <a:t>Fattori</a:t>
            </a:r>
            <a:r>
              <a:rPr sz="1150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50" spc="-20" dirty="0">
                <a:solidFill>
                  <a:srgbClr val="FFFFFF"/>
                </a:solidFill>
                <a:latin typeface="Georgia"/>
                <a:cs typeface="Georgia"/>
              </a:rPr>
              <a:t>Umani</a:t>
            </a:r>
            <a:endParaRPr sz="1150">
              <a:latin typeface="Georgia"/>
              <a:cs typeface="Georgi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69966" y="4572101"/>
            <a:ext cx="926376" cy="26113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50910" y="4488370"/>
            <a:ext cx="742950" cy="3556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87420" y="4578324"/>
            <a:ext cx="770559" cy="33267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765300" y="1952625"/>
            <a:ext cx="5553075" cy="1908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2089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45"/>
              </a:spcBef>
            </a:pPr>
            <a:r>
              <a:rPr sz="1600" b="1" dirty="0">
                <a:latin typeface="Arial"/>
                <a:cs typeface="Arial"/>
              </a:rPr>
              <a:t>Ergonomia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del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Territorio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dei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Cammini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"/>
              <a:cs typeface="Arial"/>
            </a:endParaRPr>
          </a:p>
          <a:p>
            <a:pPr marL="1855470" marR="1848485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Renato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Gregorio </a:t>
            </a:r>
            <a:r>
              <a:rPr sz="1600" dirty="0">
                <a:latin typeface="Arial"/>
                <a:cs typeface="Arial"/>
              </a:rPr>
              <a:t>Presidente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SIELazio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3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maggio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2022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Ergonomia</a:t>
            </a:r>
            <a:r>
              <a:rPr spc="-40" dirty="0"/>
              <a:t> </a:t>
            </a:r>
            <a:r>
              <a:rPr dirty="0"/>
              <a:t>del</a:t>
            </a:r>
            <a:r>
              <a:rPr spc="-25" dirty="0"/>
              <a:t> </a:t>
            </a:r>
            <a:r>
              <a:rPr dirty="0"/>
              <a:t>Territorio</a:t>
            </a:r>
            <a:r>
              <a:rPr spc="-3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definizione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48644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425"/>
              </a:spcBef>
            </a:pPr>
            <a:r>
              <a:rPr sz="1800" dirty="0"/>
              <a:t>Un</a:t>
            </a:r>
            <a:r>
              <a:rPr sz="1800" spc="-35" dirty="0"/>
              <a:t> </a:t>
            </a:r>
            <a:r>
              <a:rPr sz="1800" dirty="0"/>
              <a:t>territorio</a:t>
            </a:r>
            <a:r>
              <a:rPr sz="1800" spc="-15" dirty="0"/>
              <a:t> </a:t>
            </a:r>
            <a:r>
              <a:rPr sz="1800" dirty="0"/>
              <a:t>circoscritto</a:t>
            </a:r>
            <a:r>
              <a:rPr sz="1800" spc="370" dirty="0"/>
              <a:t> </a:t>
            </a:r>
            <a:r>
              <a:rPr sz="1800" dirty="0"/>
              <a:t>da</a:t>
            </a:r>
            <a:r>
              <a:rPr sz="1800" spc="-35" dirty="0"/>
              <a:t> </a:t>
            </a:r>
            <a:r>
              <a:rPr sz="1800" dirty="0"/>
              <a:t>un</a:t>
            </a:r>
            <a:r>
              <a:rPr sz="1800" spc="-15" dirty="0"/>
              <a:t> </a:t>
            </a:r>
            <a:r>
              <a:rPr sz="1800" dirty="0"/>
              <a:t>certo</a:t>
            </a:r>
            <a:r>
              <a:rPr sz="1800" spc="-25" dirty="0"/>
              <a:t> </a:t>
            </a:r>
            <a:r>
              <a:rPr sz="1800" dirty="0"/>
              <a:t>numero</a:t>
            </a:r>
            <a:r>
              <a:rPr sz="1800" spc="-20" dirty="0"/>
              <a:t> </a:t>
            </a:r>
            <a:r>
              <a:rPr sz="1800" dirty="0"/>
              <a:t>di</a:t>
            </a:r>
            <a:r>
              <a:rPr sz="1800" spc="-30" dirty="0"/>
              <a:t> </a:t>
            </a:r>
            <a:r>
              <a:rPr sz="1800" dirty="0"/>
              <a:t>Comuni</a:t>
            </a:r>
            <a:r>
              <a:rPr sz="1800" spc="-25" dirty="0"/>
              <a:t> </a:t>
            </a:r>
            <a:r>
              <a:rPr sz="1800" dirty="0"/>
              <a:t>può</a:t>
            </a:r>
            <a:r>
              <a:rPr sz="1800" spc="-25" dirty="0"/>
              <a:t> </a:t>
            </a:r>
            <a:r>
              <a:rPr sz="1800" dirty="0"/>
              <a:t>essere</a:t>
            </a:r>
            <a:r>
              <a:rPr sz="1800" spc="-45" dirty="0"/>
              <a:t> </a:t>
            </a:r>
            <a:r>
              <a:rPr sz="1800" spc="-10" dirty="0"/>
              <a:t>considerato</a:t>
            </a:r>
            <a:endParaRPr sz="1800"/>
          </a:p>
          <a:p>
            <a:pPr marL="42545">
              <a:lnSpc>
                <a:spcPct val="100000"/>
              </a:lnSpc>
              <a:spcBef>
                <a:spcPts val="325"/>
              </a:spcBef>
            </a:pPr>
            <a:r>
              <a:rPr sz="1800" dirty="0"/>
              <a:t>un’Organizzazione come</a:t>
            </a:r>
            <a:r>
              <a:rPr sz="1800" spc="-20" dirty="0"/>
              <a:t> </a:t>
            </a:r>
            <a:r>
              <a:rPr sz="1800" dirty="0"/>
              <a:t>tante</a:t>
            </a:r>
            <a:r>
              <a:rPr sz="1800" spc="-25" dirty="0"/>
              <a:t> </a:t>
            </a:r>
            <a:r>
              <a:rPr sz="1800" dirty="0"/>
              <a:t>altre</a:t>
            </a:r>
            <a:r>
              <a:rPr sz="1800" spc="-30" dirty="0"/>
              <a:t> </a:t>
            </a:r>
            <a:r>
              <a:rPr sz="1800" dirty="0"/>
              <a:t>se</a:t>
            </a:r>
            <a:r>
              <a:rPr sz="1800" spc="-25" dirty="0"/>
              <a:t> </a:t>
            </a:r>
            <a:r>
              <a:rPr sz="1800" dirty="0"/>
              <a:t>si</a:t>
            </a:r>
            <a:r>
              <a:rPr sz="1800" spc="-40" dirty="0"/>
              <a:t> </a:t>
            </a:r>
            <a:r>
              <a:rPr sz="1800" dirty="0"/>
              <a:t>dà</a:t>
            </a:r>
            <a:r>
              <a:rPr sz="1800" spc="-30" dirty="0"/>
              <a:t> </a:t>
            </a:r>
            <a:r>
              <a:rPr sz="1800" dirty="0"/>
              <a:t>una</a:t>
            </a:r>
            <a:r>
              <a:rPr sz="1800" spc="-20" dirty="0"/>
              <a:t> </a:t>
            </a:r>
            <a:r>
              <a:rPr sz="1800" dirty="0"/>
              <a:t>struttura</a:t>
            </a:r>
            <a:r>
              <a:rPr sz="1800" spc="-30" dirty="0"/>
              <a:t> </a:t>
            </a:r>
            <a:r>
              <a:rPr sz="1800" spc="-10" dirty="0"/>
              <a:t>adeguata.</a:t>
            </a:r>
            <a:endParaRPr sz="1800"/>
          </a:p>
          <a:p>
            <a:pPr marL="42545" marR="201930">
              <a:lnSpc>
                <a:spcPct val="114999"/>
              </a:lnSpc>
            </a:pPr>
            <a:r>
              <a:rPr sz="1800" dirty="0"/>
              <a:t>Gli</a:t>
            </a:r>
            <a:r>
              <a:rPr sz="1800" spc="-50" dirty="0"/>
              <a:t> </a:t>
            </a:r>
            <a:r>
              <a:rPr sz="1800" dirty="0"/>
              <a:t>esseri</a:t>
            </a:r>
            <a:r>
              <a:rPr sz="1800" spc="-65" dirty="0"/>
              <a:t> </a:t>
            </a:r>
            <a:r>
              <a:rPr sz="1800" dirty="0"/>
              <a:t>viventi</a:t>
            </a:r>
            <a:r>
              <a:rPr sz="1800" spc="-40" dirty="0"/>
              <a:t> </a:t>
            </a:r>
            <a:r>
              <a:rPr sz="1800" dirty="0"/>
              <a:t>vanno</a:t>
            </a:r>
            <a:r>
              <a:rPr sz="1800" spc="-35" dirty="0"/>
              <a:t> </a:t>
            </a:r>
            <a:r>
              <a:rPr sz="1800" dirty="0"/>
              <a:t>e/o</a:t>
            </a:r>
            <a:r>
              <a:rPr sz="1800" spc="-45" dirty="0"/>
              <a:t> </a:t>
            </a:r>
            <a:r>
              <a:rPr sz="1800" dirty="0"/>
              <a:t>restano</a:t>
            </a:r>
            <a:r>
              <a:rPr sz="1800" spc="-45" dirty="0"/>
              <a:t> </a:t>
            </a:r>
            <a:r>
              <a:rPr sz="1800" dirty="0"/>
              <a:t>all’interno</a:t>
            </a:r>
            <a:r>
              <a:rPr sz="1800" spc="-15" dirty="0"/>
              <a:t> </a:t>
            </a:r>
            <a:r>
              <a:rPr sz="1800" dirty="0"/>
              <a:t>delle</a:t>
            </a:r>
            <a:r>
              <a:rPr sz="1800" spc="-35" dirty="0"/>
              <a:t> </a:t>
            </a:r>
            <a:r>
              <a:rPr sz="1800" dirty="0"/>
              <a:t>Organizzazioni</a:t>
            </a:r>
            <a:r>
              <a:rPr sz="1800" spc="-15" dirty="0"/>
              <a:t> </a:t>
            </a:r>
            <a:r>
              <a:rPr sz="1800" dirty="0"/>
              <a:t>se</a:t>
            </a:r>
            <a:r>
              <a:rPr sz="1800" spc="-40" dirty="0"/>
              <a:t> </a:t>
            </a:r>
            <a:r>
              <a:rPr sz="1800" dirty="0"/>
              <a:t>ne</a:t>
            </a:r>
            <a:r>
              <a:rPr sz="1800" spc="-45" dirty="0"/>
              <a:t> </a:t>
            </a:r>
            <a:r>
              <a:rPr sz="1800" spc="-20" dirty="0"/>
              <a:t>sono </a:t>
            </a:r>
            <a:r>
              <a:rPr sz="1800" dirty="0"/>
              <a:t>soddisfatti</a:t>
            </a:r>
            <a:r>
              <a:rPr sz="1800" spc="-35" dirty="0"/>
              <a:t> </a:t>
            </a:r>
            <a:r>
              <a:rPr sz="1800" dirty="0"/>
              <a:t>se</a:t>
            </a:r>
            <a:r>
              <a:rPr sz="1800" spc="-25" dirty="0"/>
              <a:t> </a:t>
            </a:r>
            <a:r>
              <a:rPr sz="1800" dirty="0"/>
              <a:t>la</a:t>
            </a:r>
            <a:r>
              <a:rPr sz="1800" spc="-35" dirty="0"/>
              <a:t> </a:t>
            </a:r>
            <a:r>
              <a:rPr sz="1800" dirty="0"/>
              <a:t>qualità</a:t>
            </a:r>
            <a:r>
              <a:rPr sz="1800" spc="-10" dirty="0"/>
              <a:t> </a:t>
            </a:r>
            <a:r>
              <a:rPr sz="1800" dirty="0"/>
              <a:t>della</a:t>
            </a:r>
            <a:r>
              <a:rPr sz="1800" spc="-15" dirty="0"/>
              <a:t> </a:t>
            </a:r>
            <a:r>
              <a:rPr sz="1800" dirty="0"/>
              <a:t>vita</a:t>
            </a:r>
            <a:r>
              <a:rPr sz="1800" spc="-35" dirty="0"/>
              <a:t> </a:t>
            </a:r>
            <a:r>
              <a:rPr sz="1800" dirty="0"/>
              <a:t>che</a:t>
            </a:r>
            <a:r>
              <a:rPr sz="1800" spc="-15" dirty="0"/>
              <a:t> </a:t>
            </a:r>
            <a:r>
              <a:rPr sz="1800" dirty="0"/>
              <a:t>registrano</a:t>
            </a:r>
            <a:r>
              <a:rPr sz="1800" spc="-25" dirty="0"/>
              <a:t> </a:t>
            </a:r>
            <a:r>
              <a:rPr sz="1800" dirty="0"/>
              <a:t>è</a:t>
            </a:r>
            <a:r>
              <a:rPr sz="1800" spc="-15" dirty="0"/>
              <a:t> </a:t>
            </a:r>
            <a:r>
              <a:rPr sz="1800" spc="-10" dirty="0"/>
              <a:t>soddisfacente</a:t>
            </a:r>
            <a:endParaRPr sz="1800"/>
          </a:p>
          <a:p>
            <a:pPr marL="42545">
              <a:lnSpc>
                <a:spcPct val="100000"/>
              </a:lnSpc>
              <a:spcBef>
                <a:spcPts val="325"/>
              </a:spcBef>
            </a:pPr>
            <a:r>
              <a:rPr sz="1800" dirty="0"/>
              <a:t>L’Ergonomia</a:t>
            </a:r>
            <a:r>
              <a:rPr sz="1800" spc="-20" dirty="0"/>
              <a:t> </a:t>
            </a:r>
            <a:r>
              <a:rPr sz="1800" dirty="0"/>
              <a:t>lavora</a:t>
            </a:r>
            <a:r>
              <a:rPr sz="1800" spc="-35" dirty="0"/>
              <a:t> </a:t>
            </a:r>
            <a:r>
              <a:rPr sz="1800" dirty="0"/>
              <a:t>per</a:t>
            </a:r>
            <a:r>
              <a:rPr sz="1800" spc="-20" dirty="0"/>
              <a:t> </a:t>
            </a:r>
            <a:r>
              <a:rPr sz="1800" dirty="0"/>
              <a:t>migliorare</a:t>
            </a:r>
            <a:r>
              <a:rPr sz="1800" spc="-15" dirty="0"/>
              <a:t> </a:t>
            </a:r>
            <a:r>
              <a:rPr sz="1800" dirty="0"/>
              <a:t>la</a:t>
            </a:r>
            <a:r>
              <a:rPr sz="1800" spc="-20" dirty="0"/>
              <a:t> </a:t>
            </a:r>
            <a:r>
              <a:rPr sz="1800" dirty="0"/>
              <a:t>loro</a:t>
            </a:r>
            <a:r>
              <a:rPr sz="1800" spc="-30" dirty="0"/>
              <a:t> </a:t>
            </a:r>
            <a:r>
              <a:rPr sz="1800" spc="-10" dirty="0"/>
              <a:t>soddisfazione</a:t>
            </a:r>
            <a:r>
              <a:rPr sz="1800" spc="-15" dirty="0"/>
              <a:t> </a:t>
            </a:r>
            <a:r>
              <a:rPr sz="1800" spc="-10" dirty="0"/>
              <a:t>occupandosi</a:t>
            </a:r>
            <a:endParaRPr sz="1800"/>
          </a:p>
          <a:p>
            <a:pPr marL="42545">
              <a:lnSpc>
                <a:spcPct val="100000"/>
              </a:lnSpc>
              <a:spcBef>
                <a:spcPts val="325"/>
              </a:spcBef>
            </a:pPr>
            <a:r>
              <a:rPr sz="1800" dirty="0"/>
              <a:t>dell’interazione</a:t>
            </a:r>
            <a:r>
              <a:rPr sz="1800" spc="-15" dirty="0"/>
              <a:t> </a:t>
            </a:r>
            <a:r>
              <a:rPr sz="1800" dirty="0"/>
              <a:t>tra</a:t>
            </a:r>
            <a:r>
              <a:rPr sz="1800" spc="-30" dirty="0"/>
              <a:t> </a:t>
            </a:r>
            <a:r>
              <a:rPr sz="1800" dirty="0"/>
              <a:t>gli</a:t>
            </a:r>
            <a:r>
              <a:rPr sz="1800" spc="-40" dirty="0"/>
              <a:t> </a:t>
            </a:r>
            <a:r>
              <a:rPr sz="1800" dirty="0"/>
              <a:t>elementi</a:t>
            </a:r>
            <a:r>
              <a:rPr sz="1800" spc="-45" dirty="0"/>
              <a:t> </a:t>
            </a:r>
            <a:r>
              <a:rPr sz="1800" dirty="0"/>
              <a:t>che</a:t>
            </a:r>
            <a:r>
              <a:rPr sz="1800" spc="-25" dirty="0"/>
              <a:t> </a:t>
            </a:r>
            <a:r>
              <a:rPr sz="1800" spc="-10" dirty="0"/>
              <a:t>compongono</a:t>
            </a:r>
            <a:r>
              <a:rPr sz="1800" spc="-25" dirty="0"/>
              <a:t> </a:t>
            </a:r>
            <a:r>
              <a:rPr sz="1800" dirty="0"/>
              <a:t>questa</a:t>
            </a:r>
            <a:r>
              <a:rPr sz="1800" spc="-55" dirty="0"/>
              <a:t> </a:t>
            </a:r>
            <a:r>
              <a:rPr sz="1800" dirty="0"/>
              <a:t>nuova</a:t>
            </a:r>
            <a:r>
              <a:rPr sz="1800" spc="-35" dirty="0"/>
              <a:t> </a:t>
            </a:r>
            <a:r>
              <a:rPr sz="1800" spc="-10" dirty="0"/>
              <a:t>Organizzazione</a:t>
            </a:r>
            <a:endParaRPr sz="1800"/>
          </a:p>
          <a:p>
            <a:pPr marL="42545">
              <a:lnSpc>
                <a:spcPct val="100000"/>
              </a:lnSpc>
              <a:spcBef>
                <a:spcPts val="325"/>
              </a:spcBef>
            </a:pPr>
            <a:r>
              <a:rPr sz="1800" dirty="0"/>
              <a:t>così</a:t>
            </a:r>
            <a:r>
              <a:rPr sz="1800" spc="-25" dirty="0"/>
              <a:t> </a:t>
            </a:r>
            <a:r>
              <a:rPr sz="1800" dirty="0"/>
              <a:t>da</a:t>
            </a:r>
            <a:r>
              <a:rPr sz="1800" spc="-30" dirty="0"/>
              <a:t> </a:t>
            </a:r>
            <a:r>
              <a:rPr sz="1800" dirty="0"/>
              <a:t>migliorarne</a:t>
            </a:r>
            <a:r>
              <a:rPr sz="1800" spc="-5" dirty="0"/>
              <a:t> </a:t>
            </a:r>
            <a:r>
              <a:rPr sz="1800" dirty="0"/>
              <a:t>la</a:t>
            </a:r>
            <a:r>
              <a:rPr sz="1800" spc="-35" dirty="0"/>
              <a:t> </a:t>
            </a:r>
            <a:r>
              <a:rPr sz="1800" spc="-10" dirty="0"/>
              <a:t>prestazione.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206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1F5F"/>
                </a:solidFill>
              </a:rPr>
              <a:t>Organizzazione Territoriale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39203" y="1184224"/>
            <a:ext cx="3609975" cy="2767965"/>
            <a:chOff x="839203" y="1184224"/>
            <a:chExt cx="3609975" cy="27679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728" y="1193749"/>
              <a:ext cx="3583680" cy="274167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43965" y="1188986"/>
              <a:ext cx="3600450" cy="2758440"/>
            </a:xfrm>
            <a:custGeom>
              <a:avLst/>
              <a:gdLst/>
              <a:ahLst/>
              <a:cxnLst/>
              <a:rect l="l" t="t" r="r" b="b"/>
              <a:pathLst>
                <a:path w="3600450" h="2758440">
                  <a:moveTo>
                    <a:pt x="0" y="2757932"/>
                  </a:moveTo>
                  <a:lnTo>
                    <a:pt x="3599941" y="2757932"/>
                  </a:lnTo>
                  <a:lnTo>
                    <a:pt x="3599941" y="0"/>
                  </a:lnTo>
                  <a:lnTo>
                    <a:pt x="0" y="0"/>
                  </a:lnTo>
                  <a:lnTo>
                    <a:pt x="0" y="2757932"/>
                  </a:lnTo>
                  <a:close/>
                </a:path>
              </a:pathLst>
            </a:custGeom>
            <a:ln w="9525">
              <a:solidFill>
                <a:srgbClr val="EE8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1168349"/>
            <a:ext cx="3832732" cy="279920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3853" y="409702"/>
            <a:ext cx="2656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1F5F"/>
                </a:solidFill>
              </a:rPr>
              <a:t>Il</a:t>
            </a:r>
            <a:r>
              <a:rPr spc="-4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paesaggio</a:t>
            </a:r>
            <a:r>
              <a:rPr spc="-5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costruito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9472" y="923429"/>
            <a:ext cx="4704460" cy="343027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>
              <a:lnSpc>
                <a:spcPct val="100000"/>
              </a:lnSpc>
              <a:spcBef>
                <a:spcPts val="100"/>
              </a:spcBef>
            </a:pPr>
            <a:r>
              <a:rPr dirty="0"/>
              <a:t>Gli</a:t>
            </a:r>
            <a:r>
              <a:rPr spc="-20" dirty="0"/>
              <a:t> </a:t>
            </a:r>
            <a:r>
              <a:rPr spc="-10" dirty="0"/>
              <a:t>elementi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8662" y="1032789"/>
            <a:ext cx="7514590" cy="311086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85"/>
              </a:spcBef>
            </a:pPr>
            <a:r>
              <a:rPr sz="1600" dirty="0">
                <a:latin typeface="Calibri"/>
                <a:cs typeface="Calibri"/>
              </a:rPr>
              <a:t>L’Organizzazione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Territoriale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è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traguardata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dall’Ergonomo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dai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punti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vista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usa</a:t>
            </a:r>
            <a:endParaRPr sz="1600">
              <a:latin typeface="Calibri"/>
              <a:cs typeface="Calibri"/>
            </a:endParaRPr>
          </a:p>
          <a:p>
            <a:pPr marL="25400" marR="350520" indent="198755">
              <a:lnSpc>
                <a:spcPct val="114999"/>
              </a:lnSpc>
              <a:buFont typeface="Calibri"/>
              <a:buAutoNum type="arabicPeriod"/>
              <a:tabLst>
                <a:tab pos="224154" algn="l"/>
              </a:tabLst>
            </a:pPr>
            <a:r>
              <a:rPr sz="1600" b="1" dirty="0">
                <a:latin typeface="Calibri"/>
                <a:cs typeface="Calibri"/>
              </a:rPr>
              <a:t>l’Ergonomia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fisica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consente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guardare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risultato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della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lotta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natura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gli </a:t>
            </a:r>
            <a:r>
              <a:rPr sz="1600" dirty="0">
                <a:latin typeface="Calibri"/>
                <a:cs typeface="Calibri"/>
              </a:rPr>
              <a:t>esseri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viventi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momento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storico.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paesaggio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è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primo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risultato</a:t>
            </a:r>
            <a:endParaRPr sz="16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Calibri"/>
                <a:cs typeface="Calibri"/>
              </a:rPr>
              <a:t>immediatamente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visibile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questo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rapporto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è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primo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contesto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d’azione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per</a:t>
            </a:r>
            <a:endParaRPr sz="16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0"/>
              </a:spcBef>
            </a:pPr>
            <a:r>
              <a:rPr sz="1600" spc="-10" dirty="0">
                <a:latin typeface="Calibri"/>
                <a:cs typeface="Calibri"/>
              </a:rPr>
              <a:t>l’ergonomo</a:t>
            </a:r>
            <a:endParaRPr sz="1600">
              <a:latin typeface="Calibri"/>
              <a:cs typeface="Calibri"/>
            </a:endParaRPr>
          </a:p>
          <a:p>
            <a:pPr marL="224154" indent="-198755">
              <a:lnSpc>
                <a:spcPct val="100000"/>
              </a:lnSpc>
              <a:spcBef>
                <a:spcPts val="290"/>
              </a:spcBef>
              <a:buFont typeface="Calibri"/>
              <a:buAutoNum type="arabicPeriod" startAt="2"/>
              <a:tabLst>
                <a:tab pos="224154" algn="l"/>
              </a:tabLst>
            </a:pPr>
            <a:r>
              <a:rPr sz="1600" b="1" dirty="0">
                <a:latin typeface="Calibri"/>
                <a:cs typeface="Calibri"/>
              </a:rPr>
              <a:t>l’Ergonomia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cognitiva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consente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210" dirty="0">
                <a:latin typeface="Calibri"/>
                <a:cs typeface="Calibri"/>
              </a:rPr>
              <a:t>t</a:t>
            </a:r>
            <a:r>
              <a:rPr sz="2100" spc="-757" baseline="15873" dirty="0">
                <a:latin typeface="Arial"/>
                <a:cs typeface="Arial"/>
              </a:rPr>
              <a:t>z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pr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tare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cultura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muove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85"/>
              </a:spcBef>
            </a:pPr>
            <a:r>
              <a:rPr sz="1600" dirty="0">
                <a:latin typeface="Calibri"/>
                <a:cs typeface="Calibri"/>
              </a:rPr>
              <a:t>comportamenti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degli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esseri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viventi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valutare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l’efficacia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processi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comunicativi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ne</a:t>
            </a:r>
            <a:endParaRPr sz="16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Calibri"/>
                <a:cs typeface="Calibri"/>
              </a:rPr>
              <a:t>garantiscono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convivenza</a:t>
            </a:r>
            <a:endParaRPr sz="1600">
              <a:latin typeface="Calibri"/>
              <a:cs typeface="Calibri"/>
            </a:endParaRPr>
          </a:p>
          <a:p>
            <a:pPr marL="25400" marR="68580" indent="198755">
              <a:lnSpc>
                <a:spcPct val="114999"/>
              </a:lnSpc>
              <a:buFont typeface="Calibri"/>
              <a:buAutoNum type="arabicPeriod" startAt="3"/>
              <a:tabLst>
                <a:tab pos="224154" algn="l"/>
              </a:tabLst>
            </a:pPr>
            <a:r>
              <a:rPr sz="1600" b="1" dirty="0">
                <a:latin typeface="Calibri"/>
                <a:cs typeface="Calibri"/>
              </a:rPr>
              <a:t>l’Ergonomia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organizzativa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Essa</a:t>
            </a:r>
            <a:r>
              <a:rPr sz="1600" spc="2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consente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comprendere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modificare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rapporti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le </a:t>
            </a:r>
            <a:r>
              <a:rPr sz="1600" dirty="0">
                <a:latin typeface="Calibri"/>
                <a:cs typeface="Calibri"/>
              </a:rPr>
              <a:t>organizzazioni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presenti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così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ottimizzare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rapporto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risorse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utilizzate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e </a:t>
            </a:r>
            <a:r>
              <a:rPr sz="1600" dirty="0">
                <a:latin typeface="Calibri"/>
                <a:cs typeface="Calibri"/>
              </a:rPr>
              <a:t>benefici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avvertiti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0380">
              <a:lnSpc>
                <a:spcPct val="100000"/>
              </a:lnSpc>
              <a:spcBef>
                <a:spcPts val="100"/>
              </a:spcBef>
            </a:pPr>
            <a:r>
              <a:rPr dirty="0"/>
              <a:t>Come</a:t>
            </a:r>
            <a:r>
              <a:rPr spc="-30" dirty="0"/>
              <a:t> </a:t>
            </a:r>
            <a:r>
              <a:rPr dirty="0"/>
              <a:t>si</a:t>
            </a:r>
            <a:r>
              <a:rPr spc="-30" dirty="0"/>
              <a:t> </a:t>
            </a:r>
            <a:r>
              <a:rPr dirty="0"/>
              <a:t>misura</a:t>
            </a:r>
            <a:r>
              <a:rPr spc="-20" dirty="0"/>
              <a:t> </a:t>
            </a:r>
            <a:r>
              <a:rPr dirty="0"/>
              <a:t>la</a:t>
            </a:r>
            <a:r>
              <a:rPr spc="-10" dirty="0"/>
              <a:t> </a:t>
            </a:r>
            <a:r>
              <a:rPr dirty="0"/>
              <a:t>qualità</a:t>
            </a:r>
            <a:r>
              <a:rPr spc="-30" dirty="0"/>
              <a:t> </a:t>
            </a:r>
            <a:r>
              <a:rPr dirty="0"/>
              <a:t>della</a:t>
            </a:r>
            <a:r>
              <a:rPr spc="-15" dirty="0"/>
              <a:t> </a:t>
            </a:r>
            <a:r>
              <a:rPr dirty="0"/>
              <a:t>vita</a:t>
            </a:r>
            <a:r>
              <a:rPr spc="-30" dirty="0"/>
              <a:t> </a:t>
            </a:r>
            <a:r>
              <a:rPr dirty="0"/>
              <a:t>sui</a:t>
            </a:r>
            <a:r>
              <a:rPr spc="-25" dirty="0"/>
              <a:t> </a:t>
            </a:r>
            <a:r>
              <a:rPr spc="-10" dirty="0"/>
              <a:t>territori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Alcuni</a:t>
            </a:r>
            <a:r>
              <a:rPr spc="-45" dirty="0"/>
              <a:t> </a:t>
            </a:r>
            <a:r>
              <a:rPr dirty="0"/>
              <a:t>strumenti</a:t>
            </a:r>
            <a:r>
              <a:rPr spc="-30" dirty="0"/>
              <a:t> </a:t>
            </a:r>
            <a:r>
              <a:rPr dirty="0"/>
              <a:t>misurano</a:t>
            </a:r>
            <a:r>
              <a:rPr spc="-25" dirty="0"/>
              <a:t> </a:t>
            </a:r>
            <a:r>
              <a:rPr dirty="0"/>
              <a:t>aspetti</a:t>
            </a:r>
            <a:r>
              <a:rPr spc="-40" dirty="0"/>
              <a:t> </a:t>
            </a:r>
            <a:r>
              <a:rPr dirty="0"/>
              <a:t>diversi</a:t>
            </a:r>
            <a:r>
              <a:rPr spc="295" dirty="0"/>
              <a:t> </a:t>
            </a:r>
            <a:r>
              <a:rPr dirty="0"/>
              <a:t>che</a:t>
            </a:r>
            <a:r>
              <a:rPr spc="-30" dirty="0"/>
              <a:t> </a:t>
            </a:r>
            <a:r>
              <a:rPr dirty="0"/>
              <a:t>però</a:t>
            </a:r>
            <a:r>
              <a:rPr spc="-10" dirty="0"/>
              <a:t> </a:t>
            </a:r>
            <a:r>
              <a:rPr dirty="0"/>
              <a:t>concorrono</a:t>
            </a:r>
            <a:r>
              <a:rPr spc="15" dirty="0"/>
              <a:t> </a:t>
            </a:r>
            <a:r>
              <a:rPr dirty="0"/>
              <a:t>alla</a:t>
            </a:r>
            <a:r>
              <a:rPr spc="-55" dirty="0"/>
              <a:t> </a:t>
            </a:r>
            <a:r>
              <a:rPr dirty="0"/>
              <a:t>qualità</a:t>
            </a:r>
            <a:r>
              <a:rPr spc="-60" dirty="0"/>
              <a:t> </a:t>
            </a:r>
            <a:r>
              <a:rPr spc="-10" dirty="0"/>
              <a:t>complessiva:</a:t>
            </a:r>
          </a:p>
          <a:p>
            <a:pPr marL="299085" marR="117475" indent="-287020">
              <a:lnSpc>
                <a:spcPts val="2210"/>
              </a:lnSpc>
              <a:spcBef>
                <a:spcPts val="120"/>
              </a:spcBef>
              <a:tabLst>
                <a:tab pos="299085" algn="l"/>
              </a:tabLst>
            </a:pPr>
            <a:r>
              <a:rPr sz="1800" spc="-50" dirty="0">
                <a:solidFill>
                  <a:srgbClr val="585858"/>
                </a:solidFill>
              </a:rPr>
              <a:t>-</a:t>
            </a:r>
            <a:r>
              <a:rPr sz="1800" dirty="0">
                <a:solidFill>
                  <a:srgbClr val="585858"/>
                </a:solidFill>
              </a:rPr>
              <a:t>	</a:t>
            </a:r>
            <a:r>
              <a:rPr dirty="0"/>
              <a:t>misurazione</a:t>
            </a:r>
            <a:r>
              <a:rPr spc="-5" dirty="0"/>
              <a:t> </a:t>
            </a:r>
            <a:r>
              <a:rPr dirty="0"/>
              <a:t>della</a:t>
            </a:r>
            <a:r>
              <a:rPr spc="-30" dirty="0"/>
              <a:t> </a:t>
            </a:r>
            <a:r>
              <a:rPr dirty="0"/>
              <a:t>qualità</a:t>
            </a:r>
            <a:r>
              <a:rPr spc="-45" dirty="0"/>
              <a:t> </a:t>
            </a:r>
            <a:r>
              <a:rPr dirty="0"/>
              <a:t>dell’aria</a:t>
            </a:r>
            <a:r>
              <a:rPr spc="-20" dirty="0"/>
              <a:t> </a:t>
            </a:r>
            <a:r>
              <a:rPr dirty="0"/>
              <a:t>,</a:t>
            </a:r>
            <a:r>
              <a:rPr spc="-10" dirty="0"/>
              <a:t> </a:t>
            </a:r>
            <a:r>
              <a:rPr dirty="0"/>
              <a:t>della</a:t>
            </a:r>
            <a:r>
              <a:rPr spc="-25" dirty="0"/>
              <a:t> </a:t>
            </a:r>
            <a:r>
              <a:rPr dirty="0"/>
              <a:t>qualità</a:t>
            </a:r>
            <a:r>
              <a:rPr spc="-40" dirty="0"/>
              <a:t> </a:t>
            </a:r>
            <a:r>
              <a:rPr dirty="0"/>
              <a:t>e della</a:t>
            </a:r>
            <a:r>
              <a:rPr spc="-25" dirty="0"/>
              <a:t> </a:t>
            </a:r>
            <a:r>
              <a:rPr dirty="0"/>
              <a:t>quantità</a:t>
            </a:r>
            <a:r>
              <a:rPr spc="-40" dirty="0"/>
              <a:t> </a:t>
            </a:r>
            <a:r>
              <a:rPr dirty="0"/>
              <a:t>,</a:t>
            </a:r>
            <a:r>
              <a:rPr spc="-5" dirty="0"/>
              <a:t> </a:t>
            </a:r>
            <a:r>
              <a:rPr dirty="0"/>
              <a:t>della</a:t>
            </a:r>
            <a:r>
              <a:rPr spc="-30" dirty="0"/>
              <a:t> </a:t>
            </a:r>
            <a:r>
              <a:rPr dirty="0"/>
              <a:t>dimensione </a:t>
            </a:r>
            <a:r>
              <a:rPr spc="-25" dirty="0"/>
              <a:t>del </a:t>
            </a:r>
            <a:r>
              <a:rPr dirty="0"/>
              <a:t>traffico,</a:t>
            </a:r>
            <a:r>
              <a:rPr spc="-40" dirty="0"/>
              <a:t> </a:t>
            </a:r>
            <a:r>
              <a:rPr dirty="0"/>
              <a:t>del</a:t>
            </a:r>
            <a:r>
              <a:rPr spc="-30" dirty="0"/>
              <a:t> </a:t>
            </a:r>
            <a:r>
              <a:rPr dirty="0"/>
              <a:t>valore</a:t>
            </a:r>
            <a:r>
              <a:rPr spc="-10" dirty="0"/>
              <a:t> </a:t>
            </a:r>
            <a:r>
              <a:rPr dirty="0"/>
              <a:t>della</a:t>
            </a:r>
            <a:r>
              <a:rPr spc="-40" dirty="0"/>
              <a:t> </a:t>
            </a:r>
            <a:r>
              <a:rPr dirty="0"/>
              <a:t>criminalità</a:t>
            </a:r>
            <a:r>
              <a:rPr spc="-35" dirty="0"/>
              <a:t> </a:t>
            </a:r>
            <a:r>
              <a:rPr dirty="0"/>
              <a:t>,</a:t>
            </a:r>
            <a:r>
              <a:rPr spc="-55" dirty="0"/>
              <a:t> </a:t>
            </a:r>
            <a:r>
              <a:rPr dirty="0"/>
              <a:t>del</a:t>
            </a:r>
            <a:r>
              <a:rPr spc="-30" dirty="0"/>
              <a:t> </a:t>
            </a:r>
            <a:r>
              <a:rPr dirty="0"/>
              <a:t>flusso</a:t>
            </a:r>
            <a:r>
              <a:rPr spc="-30" dirty="0"/>
              <a:t> </a:t>
            </a:r>
            <a:r>
              <a:rPr dirty="0"/>
              <a:t>migratorio,</a:t>
            </a:r>
            <a:r>
              <a:rPr spc="-20" dirty="0"/>
              <a:t> </a:t>
            </a:r>
            <a:r>
              <a:rPr dirty="0"/>
              <a:t>dell’indice</a:t>
            </a:r>
            <a:r>
              <a:rPr spc="-45" dirty="0"/>
              <a:t> </a:t>
            </a:r>
            <a:r>
              <a:rPr dirty="0"/>
              <a:t>di</a:t>
            </a:r>
            <a:r>
              <a:rPr spc="-35" dirty="0"/>
              <a:t> </a:t>
            </a:r>
            <a:r>
              <a:rPr spc="-10" dirty="0"/>
              <a:t>spopolamento</a:t>
            </a:r>
            <a:endParaRPr sz="1800"/>
          </a:p>
          <a:p>
            <a:pPr marL="299085">
              <a:lnSpc>
                <a:spcPct val="100000"/>
              </a:lnSpc>
              <a:spcBef>
                <a:spcPts val="165"/>
              </a:spcBef>
            </a:pPr>
            <a:r>
              <a:rPr dirty="0"/>
              <a:t>o</a:t>
            </a:r>
            <a:r>
              <a:rPr spc="-30" dirty="0"/>
              <a:t> </a:t>
            </a:r>
            <a:r>
              <a:rPr dirty="0"/>
              <a:t>ripopolamento</a:t>
            </a:r>
            <a:r>
              <a:rPr spc="-20" dirty="0"/>
              <a:t> </a:t>
            </a:r>
            <a:r>
              <a:rPr dirty="0"/>
              <a:t>di</a:t>
            </a:r>
            <a:r>
              <a:rPr spc="-40" dirty="0"/>
              <a:t> </a:t>
            </a:r>
            <a:r>
              <a:rPr dirty="0"/>
              <a:t>un’area,</a:t>
            </a:r>
            <a:r>
              <a:rPr spc="-25" dirty="0"/>
              <a:t> </a:t>
            </a:r>
            <a:r>
              <a:rPr spc="-20" dirty="0"/>
              <a:t>ecc.</a:t>
            </a:r>
          </a:p>
          <a:p>
            <a:pPr marL="12700" marR="10160">
              <a:lnSpc>
                <a:spcPct val="114999"/>
              </a:lnSpc>
            </a:pPr>
            <a:r>
              <a:rPr dirty="0"/>
              <a:t>Altri</a:t>
            </a:r>
            <a:r>
              <a:rPr spc="-50" dirty="0"/>
              <a:t> </a:t>
            </a:r>
            <a:r>
              <a:rPr dirty="0"/>
              <a:t>scelgono</a:t>
            </a:r>
            <a:r>
              <a:rPr spc="-25" dirty="0"/>
              <a:t> </a:t>
            </a:r>
            <a:r>
              <a:rPr dirty="0"/>
              <a:t>e</a:t>
            </a:r>
            <a:r>
              <a:rPr spc="-35" dirty="0"/>
              <a:t> </a:t>
            </a:r>
            <a:r>
              <a:rPr dirty="0"/>
              <a:t>integrano</a:t>
            </a:r>
            <a:r>
              <a:rPr spc="-45" dirty="0"/>
              <a:t> </a:t>
            </a:r>
            <a:r>
              <a:rPr dirty="0"/>
              <a:t>più</a:t>
            </a:r>
            <a:r>
              <a:rPr spc="-50" dirty="0"/>
              <a:t> </a:t>
            </a:r>
            <a:r>
              <a:rPr dirty="0"/>
              <a:t>parametri</a:t>
            </a:r>
            <a:r>
              <a:rPr spc="-30" dirty="0"/>
              <a:t> </a:t>
            </a:r>
            <a:r>
              <a:rPr dirty="0"/>
              <a:t>e</a:t>
            </a:r>
            <a:r>
              <a:rPr spc="-45" dirty="0"/>
              <a:t> </a:t>
            </a:r>
            <a:r>
              <a:rPr dirty="0"/>
              <a:t>mettono</a:t>
            </a:r>
            <a:r>
              <a:rPr spc="-15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dirty="0"/>
              <a:t>confronto</a:t>
            </a:r>
            <a:r>
              <a:rPr spc="-10" dirty="0"/>
              <a:t> </a:t>
            </a:r>
            <a:r>
              <a:rPr dirty="0"/>
              <a:t>il</a:t>
            </a:r>
            <a:r>
              <a:rPr spc="-45" dirty="0"/>
              <a:t> </a:t>
            </a:r>
            <a:r>
              <a:rPr dirty="0"/>
              <a:t>valore</a:t>
            </a:r>
            <a:r>
              <a:rPr spc="-25" dirty="0"/>
              <a:t> </a:t>
            </a:r>
            <a:r>
              <a:rPr dirty="0"/>
              <a:t>che</a:t>
            </a:r>
            <a:r>
              <a:rPr spc="-35" dirty="0"/>
              <a:t> </a:t>
            </a:r>
            <a:r>
              <a:rPr dirty="0"/>
              <a:t>nericavano</a:t>
            </a:r>
            <a:r>
              <a:rPr spc="-30" dirty="0"/>
              <a:t> </a:t>
            </a:r>
            <a:r>
              <a:rPr spc="-25" dirty="0"/>
              <a:t>tra </a:t>
            </a:r>
            <a:r>
              <a:rPr dirty="0"/>
              <a:t>territori</a:t>
            </a:r>
            <a:r>
              <a:rPr spc="-15" dirty="0"/>
              <a:t> </a:t>
            </a:r>
            <a:r>
              <a:rPr dirty="0"/>
              <a:t>diversi</a:t>
            </a:r>
            <a:r>
              <a:rPr spc="-25" dirty="0"/>
              <a:t> </a:t>
            </a:r>
            <a:r>
              <a:rPr dirty="0"/>
              <a:t>(province-</a:t>
            </a:r>
            <a:r>
              <a:rPr spc="-15" dirty="0"/>
              <a:t> </a:t>
            </a:r>
            <a:r>
              <a:rPr dirty="0"/>
              <a:t>il</a:t>
            </a:r>
            <a:r>
              <a:rPr spc="-40" dirty="0"/>
              <a:t> </a:t>
            </a:r>
            <a:r>
              <a:rPr dirty="0"/>
              <a:t>Sole</a:t>
            </a:r>
            <a:r>
              <a:rPr spc="-30" dirty="0"/>
              <a:t> </a:t>
            </a:r>
            <a:r>
              <a:rPr dirty="0"/>
              <a:t>24</a:t>
            </a:r>
            <a:r>
              <a:rPr spc="-25" dirty="0"/>
              <a:t> </a:t>
            </a:r>
            <a:r>
              <a:rPr spc="-20" dirty="0"/>
              <a:t>Ore)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/>
              <a:t>Altri</a:t>
            </a:r>
            <a:r>
              <a:rPr spc="320" dirty="0"/>
              <a:t> </a:t>
            </a:r>
            <a:r>
              <a:rPr dirty="0"/>
              <a:t>mettono</a:t>
            </a:r>
            <a:r>
              <a:rPr spc="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gara</a:t>
            </a:r>
            <a:r>
              <a:rPr spc="320" dirty="0"/>
              <a:t> </a:t>
            </a:r>
            <a:r>
              <a:rPr dirty="0"/>
              <a:t>territori</a:t>
            </a:r>
            <a:r>
              <a:rPr spc="360" dirty="0"/>
              <a:t> </a:t>
            </a:r>
            <a:r>
              <a:rPr dirty="0"/>
              <a:t>diversi</a:t>
            </a:r>
            <a:r>
              <a:rPr spc="330" dirty="0"/>
              <a:t> </a:t>
            </a:r>
            <a:r>
              <a:rPr dirty="0"/>
              <a:t>facendo</a:t>
            </a:r>
            <a:r>
              <a:rPr spc="-20" dirty="0"/>
              <a:t> </a:t>
            </a:r>
            <a:r>
              <a:rPr dirty="0"/>
              <a:t>giudicare</a:t>
            </a:r>
            <a:r>
              <a:rPr spc="-45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dirty="0"/>
              <a:t>un</a:t>
            </a:r>
            <a:r>
              <a:rPr spc="-20" dirty="0"/>
              <a:t> </a:t>
            </a:r>
            <a:r>
              <a:rPr dirty="0"/>
              <a:t>pubblico</a:t>
            </a:r>
            <a:r>
              <a:rPr spc="300" dirty="0"/>
              <a:t> </a:t>
            </a:r>
            <a:r>
              <a:rPr dirty="0"/>
              <a:t>nazionale</a:t>
            </a:r>
            <a:r>
              <a:rPr spc="-35" dirty="0"/>
              <a:t> </a:t>
            </a:r>
            <a:r>
              <a:rPr dirty="0"/>
              <a:t>la</a:t>
            </a:r>
            <a:r>
              <a:rPr spc="-30" dirty="0"/>
              <a:t> </a:t>
            </a:r>
            <a:r>
              <a:rPr spc="-10" dirty="0"/>
              <a:t>qualità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/>
              <a:t>percepita</a:t>
            </a:r>
            <a:r>
              <a:rPr spc="-30" dirty="0"/>
              <a:t> </a:t>
            </a:r>
            <a:r>
              <a:rPr dirty="0"/>
              <a:t>(es.</a:t>
            </a:r>
            <a:r>
              <a:rPr spc="-25" dirty="0"/>
              <a:t> </a:t>
            </a:r>
            <a:r>
              <a:rPr dirty="0"/>
              <a:t>Borgo</a:t>
            </a:r>
            <a:r>
              <a:rPr spc="-5" dirty="0"/>
              <a:t> </a:t>
            </a:r>
            <a:r>
              <a:rPr dirty="0"/>
              <a:t>dei</a:t>
            </a:r>
            <a:r>
              <a:rPr spc="-35" dirty="0"/>
              <a:t> </a:t>
            </a:r>
            <a:r>
              <a:rPr spc="-10" dirty="0"/>
              <a:t>borghi)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/>
              <a:t>L’Europa</a:t>
            </a:r>
            <a:r>
              <a:rPr spc="-10" dirty="0"/>
              <a:t> </a:t>
            </a:r>
            <a:r>
              <a:rPr dirty="0"/>
              <a:t>ha</a:t>
            </a:r>
            <a:r>
              <a:rPr spc="-30" dirty="0"/>
              <a:t> </a:t>
            </a:r>
            <a:r>
              <a:rPr dirty="0"/>
              <a:t>lanciato</a:t>
            </a:r>
            <a:r>
              <a:rPr spc="-55" dirty="0"/>
              <a:t> </a:t>
            </a:r>
            <a:r>
              <a:rPr dirty="0"/>
              <a:t>il</a:t>
            </a:r>
            <a:r>
              <a:rPr spc="-35" dirty="0"/>
              <a:t> </a:t>
            </a:r>
            <a:r>
              <a:rPr dirty="0"/>
              <a:t>programma</a:t>
            </a:r>
            <a:r>
              <a:rPr spc="-20" dirty="0"/>
              <a:t> </a:t>
            </a:r>
            <a:r>
              <a:rPr dirty="0"/>
              <a:t>«Life</a:t>
            </a:r>
            <a:r>
              <a:rPr spc="-5" dirty="0"/>
              <a:t> </a:t>
            </a:r>
            <a:r>
              <a:rPr spc="-20" dirty="0"/>
              <a:t>now»</a:t>
            </a:r>
          </a:p>
          <a:p>
            <a:pPr marL="12700" marR="311785">
              <a:lnSpc>
                <a:spcPct val="114999"/>
              </a:lnSpc>
            </a:pPr>
            <a:r>
              <a:rPr dirty="0"/>
              <a:t>Dobbiamo</a:t>
            </a:r>
            <a:r>
              <a:rPr spc="-40" dirty="0"/>
              <a:t> </a:t>
            </a:r>
            <a:r>
              <a:rPr dirty="0"/>
              <a:t>perfezionare</a:t>
            </a:r>
            <a:r>
              <a:rPr spc="-10" dirty="0"/>
              <a:t> </a:t>
            </a:r>
            <a:r>
              <a:rPr dirty="0"/>
              <a:t>le</a:t>
            </a:r>
            <a:r>
              <a:rPr spc="-45" dirty="0"/>
              <a:t> </a:t>
            </a:r>
            <a:r>
              <a:rPr dirty="0"/>
              <a:t>misurazioni</a:t>
            </a:r>
            <a:r>
              <a:rPr spc="-50" dirty="0"/>
              <a:t> </a:t>
            </a:r>
            <a:r>
              <a:rPr dirty="0"/>
              <a:t>e</a:t>
            </a:r>
            <a:r>
              <a:rPr spc="-35" dirty="0"/>
              <a:t> </a:t>
            </a:r>
            <a:r>
              <a:rPr dirty="0"/>
              <a:t>strutturare</a:t>
            </a:r>
            <a:r>
              <a:rPr spc="-30" dirty="0"/>
              <a:t> </a:t>
            </a:r>
            <a:r>
              <a:rPr dirty="0"/>
              <a:t>i</a:t>
            </a:r>
            <a:r>
              <a:rPr spc="-50" dirty="0"/>
              <a:t> </a:t>
            </a:r>
            <a:r>
              <a:rPr dirty="0"/>
              <a:t>sistemi</a:t>
            </a:r>
            <a:r>
              <a:rPr spc="-40" dirty="0"/>
              <a:t> </a:t>
            </a:r>
            <a:r>
              <a:rPr dirty="0"/>
              <a:t>di</a:t>
            </a:r>
            <a:r>
              <a:rPr spc="-50" dirty="0"/>
              <a:t> </a:t>
            </a:r>
            <a:r>
              <a:rPr dirty="0"/>
              <a:t>misurazione</a:t>
            </a:r>
            <a:r>
              <a:rPr spc="-35" dirty="0"/>
              <a:t> </a:t>
            </a:r>
            <a:r>
              <a:rPr dirty="0"/>
              <a:t>oltre</a:t>
            </a:r>
            <a:r>
              <a:rPr spc="-35" dirty="0"/>
              <a:t> </a:t>
            </a:r>
            <a:r>
              <a:rPr dirty="0"/>
              <a:t>che</a:t>
            </a:r>
            <a:r>
              <a:rPr spc="-35" dirty="0"/>
              <a:t> </a:t>
            </a:r>
            <a:r>
              <a:rPr spc="-25" dirty="0"/>
              <a:t>le </a:t>
            </a:r>
            <a:r>
              <a:rPr dirty="0"/>
              <a:t>competenze</a:t>
            </a:r>
            <a:r>
              <a:rPr spc="-5" dirty="0"/>
              <a:t> </a:t>
            </a:r>
            <a:r>
              <a:rPr dirty="0"/>
              <a:t>e</a:t>
            </a:r>
            <a:r>
              <a:rPr spc="-25" dirty="0"/>
              <a:t> </a:t>
            </a:r>
            <a:r>
              <a:rPr dirty="0"/>
              <a:t>il</a:t>
            </a:r>
            <a:r>
              <a:rPr spc="-40" dirty="0"/>
              <a:t> </a:t>
            </a:r>
            <a:r>
              <a:rPr dirty="0"/>
              <a:t>ricorso</a:t>
            </a:r>
            <a:r>
              <a:rPr spc="-5" dirty="0"/>
              <a:t> </a:t>
            </a:r>
            <a:r>
              <a:rPr dirty="0"/>
              <a:t>a</a:t>
            </a:r>
            <a:r>
              <a:rPr spc="-45" dirty="0"/>
              <a:t> </a:t>
            </a:r>
            <a:r>
              <a:rPr dirty="0"/>
              <a:t>tali</a:t>
            </a:r>
            <a:r>
              <a:rPr spc="-55" dirty="0"/>
              <a:t> </a:t>
            </a:r>
            <a:r>
              <a:rPr dirty="0"/>
              <a:t>indicazioni</a:t>
            </a:r>
            <a:r>
              <a:rPr spc="-50" dirty="0"/>
              <a:t> </a:t>
            </a:r>
            <a:r>
              <a:rPr dirty="0"/>
              <a:t>per</a:t>
            </a:r>
            <a:r>
              <a:rPr spc="-30" dirty="0"/>
              <a:t> </a:t>
            </a:r>
            <a:r>
              <a:rPr dirty="0"/>
              <a:t>orientare la</a:t>
            </a:r>
            <a:r>
              <a:rPr spc="-45" dirty="0"/>
              <a:t> </a:t>
            </a:r>
            <a:r>
              <a:rPr dirty="0"/>
              <a:t>gestione</a:t>
            </a:r>
            <a:r>
              <a:rPr spc="-40" dirty="0"/>
              <a:t> </a:t>
            </a:r>
            <a:r>
              <a:rPr dirty="0"/>
              <a:t>dei</a:t>
            </a:r>
            <a:r>
              <a:rPr spc="-35" dirty="0"/>
              <a:t> </a:t>
            </a:r>
            <a:r>
              <a:rPr dirty="0"/>
              <a:t>territori</a:t>
            </a:r>
            <a:r>
              <a:rPr spc="5" dirty="0"/>
              <a:t> </a:t>
            </a:r>
            <a:r>
              <a:rPr dirty="0"/>
              <a:t>e</a:t>
            </a:r>
            <a:r>
              <a:rPr spc="-35" dirty="0"/>
              <a:t> </a:t>
            </a:r>
            <a:r>
              <a:rPr spc="-25" dirty="0"/>
              <a:t>la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/>
              <a:t>responsabilità</a:t>
            </a:r>
            <a:r>
              <a:rPr spc="-25" dirty="0"/>
              <a:t> </a:t>
            </a:r>
            <a:r>
              <a:rPr dirty="0"/>
              <a:t>degli</a:t>
            </a:r>
            <a:r>
              <a:rPr spc="-30" dirty="0"/>
              <a:t> </a:t>
            </a:r>
            <a:r>
              <a:rPr spc="-10" dirty="0"/>
              <a:t>Amministratori.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Enti</a:t>
            </a:r>
            <a:r>
              <a:rPr spc="-25" dirty="0"/>
              <a:t> </a:t>
            </a:r>
            <a:r>
              <a:rPr spc="-10" dirty="0"/>
              <a:t>misuratori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1362" y="1023567"/>
            <a:ext cx="5657215" cy="231902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800" b="1" dirty="0">
                <a:latin typeface="Calibri"/>
                <a:cs typeface="Calibri"/>
              </a:rPr>
              <a:t>Sole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24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: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6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categorie,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15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indicatori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categoria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90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indicatori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latin typeface="Calibri"/>
                <a:cs typeface="Calibri"/>
              </a:rPr>
              <a:t>Le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6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Categorie: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5"/>
              </a:spcBef>
              <a:buClr>
                <a:srgbClr val="585858"/>
              </a:buClr>
              <a:buSzPct val="112500"/>
              <a:buAutoNum type="arabicPeriod"/>
              <a:tabLst>
                <a:tab pos="354965" algn="l"/>
              </a:tabLst>
            </a:pPr>
            <a:r>
              <a:rPr sz="1600" dirty="0">
                <a:latin typeface="Calibri"/>
                <a:cs typeface="Calibri"/>
              </a:rPr>
              <a:t>ricchezza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consumi;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0"/>
              </a:spcBef>
              <a:buClr>
                <a:srgbClr val="585858"/>
              </a:buClr>
              <a:buSzPct val="112500"/>
              <a:buAutoNum type="arabicPeriod"/>
              <a:tabLst>
                <a:tab pos="354965" algn="l"/>
              </a:tabLst>
            </a:pPr>
            <a:r>
              <a:rPr sz="1600" dirty="0">
                <a:latin typeface="Calibri"/>
                <a:cs typeface="Calibri"/>
              </a:rPr>
              <a:t>affari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lavoro;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0"/>
              </a:spcBef>
              <a:buClr>
                <a:srgbClr val="585858"/>
              </a:buClr>
              <a:buSzPct val="112500"/>
              <a:buAutoNum type="arabicPeriod"/>
              <a:tabLst>
                <a:tab pos="354965" algn="l"/>
              </a:tabLst>
            </a:pPr>
            <a:r>
              <a:rPr sz="1600" dirty="0">
                <a:latin typeface="Calibri"/>
                <a:cs typeface="Calibri"/>
              </a:rPr>
              <a:t>ambiente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 servizi;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0"/>
              </a:spcBef>
              <a:buClr>
                <a:srgbClr val="585858"/>
              </a:buClr>
              <a:buSzPct val="112500"/>
              <a:buAutoNum type="arabicPeriod"/>
              <a:tabLst>
                <a:tab pos="354965" algn="l"/>
              </a:tabLst>
            </a:pPr>
            <a:r>
              <a:rPr sz="1600" spc="-10" dirty="0">
                <a:latin typeface="Calibri"/>
                <a:cs typeface="Calibri"/>
              </a:rPr>
              <a:t>demografia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salute;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5"/>
              </a:spcBef>
              <a:buClr>
                <a:srgbClr val="585858"/>
              </a:buClr>
              <a:buSzPct val="112500"/>
              <a:buAutoNum type="arabicPeriod"/>
              <a:tabLst>
                <a:tab pos="354965" algn="l"/>
              </a:tabLst>
            </a:pPr>
            <a:r>
              <a:rPr sz="1600" dirty="0">
                <a:latin typeface="Calibri"/>
                <a:cs typeface="Calibri"/>
              </a:rPr>
              <a:t>giustizia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sicurezza;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0"/>
              </a:spcBef>
              <a:buClr>
                <a:srgbClr val="585858"/>
              </a:buClr>
              <a:buSzPct val="112500"/>
              <a:buAutoNum type="arabicPeriod"/>
              <a:tabLst>
                <a:tab pos="354965" algn="l"/>
              </a:tabLst>
            </a:pPr>
            <a:r>
              <a:rPr sz="1600" dirty="0">
                <a:latin typeface="Calibri"/>
                <a:cs typeface="Calibri"/>
              </a:rPr>
              <a:t>cultura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tempo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libero.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7890" y="1491488"/>
            <a:ext cx="2790825" cy="1000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8332" y="3168980"/>
            <a:ext cx="2057400" cy="76199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101649" y="2262187"/>
            <a:ext cx="1638300" cy="2295525"/>
            <a:chOff x="7101649" y="2262187"/>
            <a:chExt cx="1638300" cy="22955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1237" y="2271712"/>
              <a:ext cx="1619250" cy="22764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106411" y="2266950"/>
              <a:ext cx="1628775" cy="2286000"/>
            </a:xfrm>
            <a:custGeom>
              <a:avLst/>
              <a:gdLst/>
              <a:ahLst/>
              <a:cxnLst/>
              <a:rect l="l" t="t" r="r" b="b"/>
              <a:pathLst>
                <a:path w="1628775" h="2286000">
                  <a:moveTo>
                    <a:pt x="0" y="2286000"/>
                  </a:moveTo>
                  <a:lnTo>
                    <a:pt x="1628775" y="2286000"/>
                  </a:lnTo>
                  <a:lnTo>
                    <a:pt x="1628775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983" y="3276752"/>
            <a:ext cx="818134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Dobbiamo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perfezionare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misurazioni</a:t>
            </a:r>
            <a:r>
              <a:rPr sz="1600" spc="12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11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strutturare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sistemi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misurazione</a:t>
            </a:r>
            <a:r>
              <a:rPr sz="1600" spc="12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oltre</a:t>
            </a:r>
            <a:r>
              <a:rPr sz="1600" spc="12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110" dirty="0">
                <a:latin typeface="Calibri"/>
                <a:cs typeface="Calibri"/>
              </a:rPr>
              <a:t>  </a:t>
            </a:r>
            <a:r>
              <a:rPr sz="1600" spc="-25" dirty="0">
                <a:latin typeface="Calibri"/>
                <a:cs typeface="Calibri"/>
              </a:rPr>
              <a:t>le </a:t>
            </a:r>
            <a:r>
              <a:rPr sz="1600" dirty="0">
                <a:latin typeface="Calibri"/>
                <a:cs typeface="Calibri"/>
              </a:rPr>
              <a:t>competenze</a:t>
            </a:r>
            <a:r>
              <a:rPr sz="1600" spc="1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ricorso</a:t>
            </a:r>
            <a:r>
              <a:rPr sz="1600" spc="1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tali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indicazioni</a:t>
            </a:r>
            <a:r>
              <a:rPr sz="1600" spc="1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</a:t>
            </a:r>
            <a:r>
              <a:rPr sz="1600" spc="1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orientare</a:t>
            </a:r>
            <a:r>
              <a:rPr sz="1600" spc="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gestione</a:t>
            </a:r>
            <a:r>
              <a:rPr sz="1600" spc="1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</a:t>
            </a:r>
            <a:r>
              <a:rPr sz="1600" spc="1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1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responsabilità </a:t>
            </a:r>
            <a:r>
              <a:rPr sz="1600" dirty="0">
                <a:latin typeface="Calibri"/>
                <a:cs typeface="Calibri"/>
              </a:rPr>
              <a:t>degli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Amministratori.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3164" y="553719"/>
            <a:ext cx="4268470" cy="256921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100"/>
              </a:spcBef>
            </a:pPr>
            <a:r>
              <a:rPr dirty="0"/>
              <a:t>Cosa</a:t>
            </a:r>
            <a:r>
              <a:rPr spc="-45" dirty="0"/>
              <a:t> </a:t>
            </a:r>
            <a:r>
              <a:rPr dirty="0"/>
              <a:t>fa</a:t>
            </a:r>
            <a:r>
              <a:rPr spc="-35" dirty="0"/>
              <a:t> </a:t>
            </a:r>
            <a:r>
              <a:rPr dirty="0"/>
              <a:t>l’Ergonomo</a:t>
            </a:r>
            <a:r>
              <a:rPr spc="-30" dirty="0"/>
              <a:t> </a:t>
            </a:r>
            <a:r>
              <a:rPr spc="-10" dirty="0"/>
              <a:t>territorialista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3990">
              <a:lnSpc>
                <a:spcPct val="114999"/>
              </a:lnSpc>
              <a:spcBef>
                <a:spcPts val="100"/>
              </a:spcBef>
            </a:pPr>
            <a:r>
              <a:rPr dirty="0"/>
              <a:t>Aiuta</a:t>
            </a:r>
            <a:r>
              <a:rPr spc="-50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dirty="0"/>
              <a:t>costruire</a:t>
            </a:r>
            <a:r>
              <a:rPr spc="-10" dirty="0"/>
              <a:t> </a:t>
            </a:r>
            <a:r>
              <a:rPr dirty="0"/>
              <a:t>l’Organizzazione</a:t>
            </a:r>
            <a:r>
              <a:rPr spc="-40" dirty="0"/>
              <a:t> </a:t>
            </a:r>
            <a:r>
              <a:rPr dirty="0"/>
              <a:t>Territoriale</a:t>
            </a:r>
            <a:r>
              <a:rPr spc="-3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partire</a:t>
            </a:r>
            <a:r>
              <a:rPr spc="-35" dirty="0"/>
              <a:t> </a:t>
            </a:r>
            <a:r>
              <a:rPr dirty="0"/>
              <a:t>dal</a:t>
            </a:r>
            <a:r>
              <a:rPr spc="-45" dirty="0"/>
              <a:t> </a:t>
            </a:r>
            <a:r>
              <a:rPr dirty="0"/>
              <a:t>circoscrivere un</a:t>
            </a:r>
            <a:r>
              <a:rPr spc="-40" dirty="0"/>
              <a:t> </a:t>
            </a:r>
            <a:r>
              <a:rPr spc="-10" dirty="0"/>
              <a:t>territorio </a:t>
            </a:r>
            <a:r>
              <a:rPr dirty="0"/>
              <a:t>distintivo</a:t>
            </a:r>
            <a:r>
              <a:rPr spc="-60" dirty="0"/>
              <a:t> </a:t>
            </a:r>
            <a:r>
              <a:rPr dirty="0"/>
              <a:t>aiutando</a:t>
            </a:r>
            <a:r>
              <a:rPr spc="-40" dirty="0"/>
              <a:t> </a:t>
            </a:r>
            <a:r>
              <a:rPr dirty="0"/>
              <a:t>i</a:t>
            </a:r>
            <a:r>
              <a:rPr spc="-40" dirty="0"/>
              <a:t> </a:t>
            </a:r>
            <a:r>
              <a:rPr dirty="0"/>
              <a:t>Comuni</a:t>
            </a:r>
            <a:r>
              <a:rPr spc="-25" dirty="0"/>
              <a:t> </a:t>
            </a:r>
            <a:r>
              <a:rPr dirty="0"/>
              <a:t>ad</a:t>
            </a:r>
            <a:r>
              <a:rPr spc="-30" dirty="0"/>
              <a:t> </a:t>
            </a:r>
            <a:r>
              <a:rPr dirty="0"/>
              <a:t>associarsi</a:t>
            </a:r>
            <a:r>
              <a:rPr spc="-30" dirty="0"/>
              <a:t> </a:t>
            </a:r>
            <a:r>
              <a:rPr dirty="0"/>
              <a:t>mediante</a:t>
            </a:r>
            <a:r>
              <a:rPr spc="-30" dirty="0"/>
              <a:t> </a:t>
            </a:r>
            <a:r>
              <a:rPr dirty="0"/>
              <a:t>la</a:t>
            </a:r>
            <a:r>
              <a:rPr spc="-45" dirty="0"/>
              <a:t> </a:t>
            </a:r>
            <a:r>
              <a:rPr dirty="0"/>
              <a:t>sottoscrizione</a:t>
            </a:r>
            <a:r>
              <a:rPr spc="-10" dirty="0"/>
              <a:t> </a:t>
            </a:r>
            <a:r>
              <a:rPr dirty="0"/>
              <a:t>di</a:t>
            </a:r>
            <a:r>
              <a:rPr spc="-40" dirty="0"/>
              <a:t> </a:t>
            </a:r>
            <a:r>
              <a:rPr dirty="0"/>
              <a:t>una</a:t>
            </a:r>
            <a:r>
              <a:rPr spc="-25" dirty="0"/>
              <a:t> </a:t>
            </a:r>
            <a:r>
              <a:rPr spc="-10" dirty="0"/>
              <a:t>Convenzione </a:t>
            </a:r>
            <a:r>
              <a:rPr dirty="0"/>
              <a:t>che</a:t>
            </a:r>
            <a:r>
              <a:rPr spc="-45" dirty="0"/>
              <a:t> </a:t>
            </a:r>
            <a:r>
              <a:rPr dirty="0"/>
              <a:t>prefiguri</a:t>
            </a:r>
            <a:r>
              <a:rPr spc="-45" dirty="0"/>
              <a:t> </a:t>
            </a:r>
            <a:r>
              <a:rPr dirty="0"/>
              <a:t>l’adozione</a:t>
            </a:r>
            <a:r>
              <a:rPr spc="-50" dirty="0"/>
              <a:t> </a:t>
            </a:r>
            <a:r>
              <a:rPr dirty="0"/>
              <a:t>del</a:t>
            </a:r>
            <a:r>
              <a:rPr spc="-50" dirty="0"/>
              <a:t> </a:t>
            </a:r>
            <a:r>
              <a:rPr dirty="0"/>
              <a:t>modello</a:t>
            </a:r>
            <a:r>
              <a:rPr spc="-40" dirty="0"/>
              <a:t> </a:t>
            </a:r>
            <a:r>
              <a:rPr dirty="0"/>
              <a:t>organizzativo</a:t>
            </a:r>
            <a:r>
              <a:rPr spc="-50" dirty="0"/>
              <a:t> </a:t>
            </a:r>
            <a:r>
              <a:rPr spc="-10" dirty="0"/>
              <a:t>territoriale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/>
              <a:t>Attiva</a:t>
            </a:r>
            <a:r>
              <a:rPr spc="-50" dirty="0"/>
              <a:t> </a:t>
            </a:r>
            <a:r>
              <a:rPr dirty="0"/>
              <a:t>processi</a:t>
            </a:r>
            <a:r>
              <a:rPr spc="-20" dirty="0"/>
              <a:t> </a:t>
            </a:r>
            <a:r>
              <a:rPr dirty="0"/>
              <a:t>di</a:t>
            </a:r>
            <a:r>
              <a:rPr spc="-40" dirty="0"/>
              <a:t> </a:t>
            </a:r>
            <a:r>
              <a:rPr dirty="0"/>
              <a:t>Formazione</a:t>
            </a:r>
            <a:r>
              <a:rPr spc="-5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dirty="0"/>
              <a:t>Intervento</a:t>
            </a:r>
            <a:r>
              <a:rPr spc="-2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dirty="0"/>
              <a:t>condividere</a:t>
            </a:r>
            <a:r>
              <a:rPr spc="-30" dirty="0"/>
              <a:t> </a:t>
            </a:r>
            <a:r>
              <a:rPr dirty="0"/>
              <a:t>strategie</a:t>
            </a:r>
            <a:r>
              <a:rPr spc="-30" dirty="0"/>
              <a:t> </a:t>
            </a:r>
            <a:r>
              <a:rPr dirty="0"/>
              <a:t>di</a:t>
            </a:r>
            <a:r>
              <a:rPr spc="-45" dirty="0"/>
              <a:t> </a:t>
            </a:r>
            <a:r>
              <a:rPr dirty="0"/>
              <a:t>sviluppo</a:t>
            </a:r>
            <a:r>
              <a:rPr spc="-50" dirty="0"/>
              <a:t> </a:t>
            </a:r>
            <a:r>
              <a:rPr dirty="0"/>
              <a:t>e</a:t>
            </a:r>
            <a:r>
              <a:rPr spc="-35" dirty="0"/>
              <a:t> </a:t>
            </a:r>
            <a:r>
              <a:rPr spc="-10" dirty="0"/>
              <a:t>strutture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/>
              <a:t>di</a:t>
            </a:r>
            <a:r>
              <a:rPr spc="-45" dirty="0"/>
              <a:t> </a:t>
            </a:r>
            <a:r>
              <a:rPr dirty="0"/>
              <a:t>Governance </a:t>
            </a:r>
            <a:r>
              <a:rPr spc="-10" dirty="0"/>
              <a:t>territoriale.</a:t>
            </a:r>
          </a:p>
          <a:p>
            <a:pPr marL="12700" marR="1420495">
              <a:lnSpc>
                <a:spcPct val="114999"/>
              </a:lnSpc>
            </a:pPr>
            <a:r>
              <a:rPr dirty="0"/>
              <a:t>Condivide</a:t>
            </a:r>
            <a:r>
              <a:rPr spc="-40" dirty="0"/>
              <a:t> </a:t>
            </a:r>
            <a:r>
              <a:rPr dirty="0"/>
              <a:t>il</a:t>
            </a:r>
            <a:r>
              <a:rPr spc="-50" dirty="0"/>
              <a:t> </a:t>
            </a:r>
            <a:r>
              <a:rPr dirty="0"/>
              <a:t>ventaglio</a:t>
            </a:r>
            <a:r>
              <a:rPr spc="-35" dirty="0"/>
              <a:t> </a:t>
            </a:r>
            <a:r>
              <a:rPr dirty="0"/>
              <a:t>di</a:t>
            </a:r>
            <a:r>
              <a:rPr spc="-45" dirty="0"/>
              <a:t> </a:t>
            </a:r>
            <a:r>
              <a:rPr dirty="0"/>
              <a:t>progetti</a:t>
            </a:r>
            <a:r>
              <a:rPr spc="-30" dirty="0"/>
              <a:t> </a:t>
            </a:r>
            <a:r>
              <a:rPr dirty="0"/>
              <a:t>ergonomici</a:t>
            </a:r>
            <a:r>
              <a:rPr spc="-15" dirty="0"/>
              <a:t> </a:t>
            </a:r>
            <a:r>
              <a:rPr dirty="0"/>
              <a:t>di</a:t>
            </a:r>
            <a:r>
              <a:rPr spc="-45" dirty="0"/>
              <a:t> </a:t>
            </a:r>
            <a:r>
              <a:rPr dirty="0"/>
              <a:t>miglioramento</a:t>
            </a:r>
            <a:r>
              <a:rPr spc="-35" dirty="0"/>
              <a:t> </a:t>
            </a:r>
            <a:r>
              <a:rPr dirty="0"/>
              <a:t>da</a:t>
            </a:r>
            <a:r>
              <a:rPr spc="-35" dirty="0"/>
              <a:t> </a:t>
            </a:r>
            <a:r>
              <a:rPr spc="-10" dirty="0"/>
              <a:t>attivare </a:t>
            </a:r>
            <a:r>
              <a:rPr dirty="0"/>
              <a:t>Ricerca</a:t>
            </a:r>
            <a:r>
              <a:rPr spc="-10" dirty="0"/>
              <a:t>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finanziamenti</a:t>
            </a:r>
            <a:r>
              <a:rPr spc="-60" dirty="0"/>
              <a:t> </a:t>
            </a:r>
            <a:r>
              <a:rPr dirty="0"/>
              <a:t>per</a:t>
            </a:r>
            <a:r>
              <a:rPr spc="-15" dirty="0"/>
              <a:t> </a:t>
            </a:r>
            <a:r>
              <a:rPr dirty="0"/>
              <a:t>sostenere il</a:t>
            </a:r>
            <a:r>
              <a:rPr spc="-40" dirty="0"/>
              <a:t> </a:t>
            </a:r>
            <a:r>
              <a:rPr dirty="0"/>
              <a:t>costo</a:t>
            </a:r>
            <a:r>
              <a:rPr spc="-5" dirty="0"/>
              <a:t> </a:t>
            </a:r>
            <a:r>
              <a:rPr dirty="0"/>
              <a:t>della</a:t>
            </a:r>
            <a:r>
              <a:rPr spc="-40" dirty="0"/>
              <a:t> </a:t>
            </a:r>
            <a:r>
              <a:rPr spc="-10" dirty="0"/>
              <a:t>realizzazione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/>
              <a:t>Attiva</a:t>
            </a:r>
            <a:r>
              <a:rPr spc="-45" dirty="0"/>
              <a:t> </a:t>
            </a:r>
            <a:r>
              <a:rPr dirty="0"/>
              <a:t>una</a:t>
            </a:r>
            <a:r>
              <a:rPr spc="-40" dirty="0"/>
              <a:t> </a:t>
            </a:r>
            <a:r>
              <a:rPr dirty="0"/>
              <a:t>rete di</a:t>
            </a:r>
            <a:r>
              <a:rPr spc="-35" dirty="0"/>
              <a:t> </a:t>
            </a:r>
            <a:r>
              <a:rPr dirty="0"/>
              <a:t>competenze di</a:t>
            </a:r>
            <a:r>
              <a:rPr spc="-35" dirty="0"/>
              <a:t> </a:t>
            </a:r>
            <a:r>
              <a:rPr dirty="0"/>
              <a:t>varia</a:t>
            </a:r>
            <a:r>
              <a:rPr spc="-25" dirty="0"/>
              <a:t> </a:t>
            </a:r>
            <a:r>
              <a:rPr dirty="0"/>
              <a:t>natura</a:t>
            </a:r>
            <a:r>
              <a:rPr spc="-40" dirty="0"/>
              <a:t> </a:t>
            </a:r>
            <a:r>
              <a:rPr dirty="0"/>
              <a:t>per</a:t>
            </a:r>
            <a:r>
              <a:rPr spc="-20" dirty="0"/>
              <a:t> </a:t>
            </a:r>
            <a:r>
              <a:rPr dirty="0"/>
              <a:t>governare</a:t>
            </a:r>
            <a:r>
              <a:rPr spc="-5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complessità</a:t>
            </a:r>
            <a:r>
              <a:rPr spc="-30" dirty="0"/>
              <a:t> </a:t>
            </a:r>
            <a:r>
              <a:rPr dirty="0"/>
              <a:t>degli</a:t>
            </a:r>
            <a:r>
              <a:rPr spc="-35" dirty="0"/>
              <a:t> </a:t>
            </a:r>
            <a:r>
              <a:rPr spc="-10" dirty="0"/>
              <a:t>interventi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/>
              <a:t>Forma</a:t>
            </a:r>
            <a:r>
              <a:rPr spc="-15" dirty="0"/>
              <a:t> </a:t>
            </a:r>
            <a:r>
              <a:rPr dirty="0"/>
              <a:t>un</a:t>
            </a:r>
            <a:r>
              <a:rPr spc="-35" dirty="0"/>
              <a:t> </a:t>
            </a:r>
            <a:r>
              <a:rPr dirty="0"/>
              <a:t>gruppo</a:t>
            </a:r>
            <a:r>
              <a:rPr spc="-30" dirty="0"/>
              <a:t> </a:t>
            </a:r>
            <a:r>
              <a:rPr dirty="0"/>
              <a:t>di</a:t>
            </a:r>
            <a:r>
              <a:rPr spc="-40" dirty="0"/>
              <a:t> </a:t>
            </a:r>
            <a:r>
              <a:rPr dirty="0"/>
              <a:t>innovatori</a:t>
            </a:r>
            <a:r>
              <a:rPr spc="-30" dirty="0"/>
              <a:t> </a:t>
            </a:r>
            <a:r>
              <a:rPr dirty="0"/>
              <a:t>che</a:t>
            </a:r>
            <a:r>
              <a:rPr spc="-30" dirty="0"/>
              <a:t> </a:t>
            </a:r>
            <a:r>
              <a:rPr dirty="0"/>
              <a:t>sul</a:t>
            </a:r>
            <a:r>
              <a:rPr spc="-30" dirty="0"/>
              <a:t> </a:t>
            </a:r>
            <a:r>
              <a:rPr dirty="0"/>
              <a:t>territorio</a:t>
            </a:r>
            <a:r>
              <a:rPr spc="-5" dirty="0"/>
              <a:t> </a:t>
            </a:r>
            <a:r>
              <a:rPr dirty="0"/>
              <a:t>proseguano</a:t>
            </a:r>
            <a:r>
              <a:rPr spc="-20" dirty="0"/>
              <a:t> </a:t>
            </a:r>
            <a:r>
              <a:rPr dirty="0"/>
              <a:t>la</a:t>
            </a:r>
            <a:r>
              <a:rPr spc="-45" dirty="0"/>
              <a:t> </a:t>
            </a:r>
            <a:r>
              <a:rPr dirty="0"/>
              <a:t>progettualità</a:t>
            </a:r>
            <a:r>
              <a:rPr spc="-15" dirty="0"/>
              <a:t> </a:t>
            </a:r>
            <a:r>
              <a:rPr spc="-10" dirty="0"/>
              <a:t>ativata</a:t>
            </a:r>
          </a:p>
          <a:p>
            <a:pPr marL="12700" marR="173355">
              <a:lnSpc>
                <a:spcPct val="114999"/>
              </a:lnSpc>
            </a:pPr>
            <a:r>
              <a:rPr dirty="0"/>
              <a:t>Usa</a:t>
            </a:r>
            <a:r>
              <a:rPr spc="-40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dirty="0"/>
              <a:t>comunicazione</a:t>
            </a:r>
            <a:r>
              <a:rPr spc="-25" dirty="0"/>
              <a:t> </a:t>
            </a:r>
            <a:r>
              <a:rPr dirty="0"/>
              <a:t>come</a:t>
            </a:r>
            <a:r>
              <a:rPr spc="-15" dirty="0"/>
              <a:t> </a:t>
            </a:r>
            <a:r>
              <a:rPr dirty="0"/>
              <a:t>leva</a:t>
            </a:r>
            <a:r>
              <a:rPr spc="-35" dirty="0"/>
              <a:t> </a:t>
            </a:r>
            <a:r>
              <a:rPr dirty="0"/>
              <a:t>di</a:t>
            </a:r>
            <a:r>
              <a:rPr spc="-40" dirty="0"/>
              <a:t> </a:t>
            </a:r>
            <a:r>
              <a:rPr dirty="0"/>
              <a:t>integrazione</a:t>
            </a:r>
            <a:r>
              <a:rPr spc="-30" dirty="0"/>
              <a:t> </a:t>
            </a:r>
            <a:r>
              <a:rPr dirty="0"/>
              <a:t>interna</a:t>
            </a:r>
            <a:r>
              <a:rPr spc="-30" dirty="0"/>
              <a:t> </a:t>
            </a:r>
            <a:r>
              <a:rPr dirty="0"/>
              <a:t>e</a:t>
            </a:r>
            <a:r>
              <a:rPr spc="-35" dirty="0"/>
              <a:t> </a:t>
            </a:r>
            <a:r>
              <a:rPr dirty="0"/>
              <a:t>di</a:t>
            </a:r>
            <a:r>
              <a:rPr spc="-35" dirty="0"/>
              <a:t> </a:t>
            </a:r>
            <a:r>
              <a:rPr dirty="0"/>
              <a:t>riconoscimento</a:t>
            </a:r>
            <a:r>
              <a:rPr spc="-15" dirty="0"/>
              <a:t> </a:t>
            </a:r>
            <a:r>
              <a:rPr spc="-10" dirty="0"/>
              <a:t>dell’identità </a:t>
            </a:r>
            <a:r>
              <a:rPr dirty="0"/>
              <a:t>per</a:t>
            </a:r>
            <a:r>
              <a:rPr spc="-10" dirty="0"/>
              <a:t> l’esterno.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/>
              <a:t>Alimenta</a:t>
            </a:r>
            <a:r>
              <a:rPr spc="-35" dirty="0"/>
              <a:t> </a:t>
            </a:r>
            <a:r>
              <a:rPr dirty="0"/>
              <a:t>il</a:t>
            </a:r>
            <a:r>
              <a:rPr spc="-40" dirty="0"/>
              <a:t> </a:t>
            </a:r>
            <a:r>
              <a:rPr dirty="0"/>
              <a:t>cambiamento</a:t>
            </a:r>
            <a:r>
              <a:rPr spc="-15" dirty="0"/>
              <a:t> </a:t>
            </a:r>
            <a:r>
              <a:rPr dirty="0"/>
              <a:t>culturale</a:t>
            </a:r>
            <a:r>
              <a:rPr spc="-35" dirty="0"/>
              <a:t> </a:t>
            </a:r>
            <a:r>
              <a:rPr dirty="0"/>
              <a:t>delle</a:t>
            </a:r>
            <a:r>
              <a:rPr spc="-25" dirty="0"/>
              <a:t> </a:t>
            </a:r>
            <a:r>
              <a:rPr dirty="0"/>
              <a:t>comunità</a:t>
            </a:r>
            <a:r>
              <a:rPr spc="-30" dirty="0"/>
              <a:t> </a:t>
            </a:r>
            <a:r>
              <a:rPr spc="-10" dirty="0"/>
              <a:t>locali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7450" y="504190"/>
            <a:ext cx="2488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livelli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le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modalità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23434" y="504190"/>
            <a:ext cx="1565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1F5F"/>
                </a:solidFill>
              </a:rPr>
              <a:t>d‘intervento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9922" y="961161"/>
            <a:ext cx="5159883" cy="3556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25" dirty="0"/>
              <a:t> </a:t>
            </a:r>
            <a:r>
              <a:rPr spc="-10" dirty="0"/>
              <a:t>criticità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1362" y="1032789"/>
            <a:ext cx="74606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1865">
              <a:lnSpc>
                <a:spcPct val="114999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cultura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degli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Amministratori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funzionari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comunali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municipio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 </a:t>
            </a:r>
            <a:r>
              <a:rPr sz="1600" spc="-10" dirty="0">
                <a:latin typeface="Calibri"/>
                <a:cs typeface="Calibri"/>
              </a:rPr>
              <a:t>settore)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ricambio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degli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Amministratori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(per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legge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 </a:t>
            </a:r>
            <a:r>
              <a:rPr sz="1600" spc="-10" dirty="0">
                <a:latin typeface="Calibri"/>
                <a:cs typeface="Calibri"/>
              </a:rPr>
              <a:t>contrasto)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600" dirty="0">
                <a:latin typeface="Calibri"/>
                <a:cs typeface="Calibri"/>
              </a:rPr>
              <a:t>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modalità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sono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costruiti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bandi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finanziamento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pubblico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(per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comune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non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Calibri"/>
                <a:cs typeface="Calibri"/>
              </a:rPr>
              <a:t>per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territorio)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cultura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organizzativa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della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Pubblica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Amministrazione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(norme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leggi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sviluppo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362" y="2472308"/>
            <a:ext cx="1184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organizzativo)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1362" y="2715519"/>
            <a:ext cx="7314565" cy="170878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dirty="0">
                <a:latin typeface="Calibri"/>
                <a:cs typeface="Calibri"/>
              </a:rPr>
              <a:t>Il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sistema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degli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appalti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privilegiano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costo più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basso)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Calibri"/>
                <a:cs typeface="Calibri"/>
              </a:rPr>
              <a:t>Il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sistema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finanzamento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della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formazione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professionale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(controllo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sulle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regole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anvichè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600" dirty="0">
                <a:latin typeface="Calibri"/>
                <a:cs typeface="Calibri"/>
              </a:rPr>
              <a:t>sui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contenuti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metodologie</a:t>
            </a:r>
            <a:endParaRPr sz="1600" dirty="0">
              <a:latin typeface="Calibri"/>
              <a:cs typeface="Calibri"/>
            </a:endParaRPr>
          </a:p>
          <a:p>
            <a:pPr marL="12700" marR="291465">
              <a:lnSpc>
                <a:spcPct val="114999"/>
              </a:lnSpc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separazione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organizzazioni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presenti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(vedi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rapporto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Scuola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e </a:t>
            </a:r>
            <a:r>
              <a:rPr sz="1600" spc="-10" dirty="0">
                <a:latin typeface="Calibri"/>
                <a:cs typeface="Calibri"/>
              </a:rPr>
              <a:t>Comune)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20" dirty="0">
                <a:latin typeface="Calibri"/>
                <a:cs typeface="Calibri"/>
              </a:rPr>
              <a:t>Ecc.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26915" y="2602284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10453">
            <a:solidFill>
              <a:srgbClr val="F763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265">
              <a:lnSpc>
                <a:spcPct val="100000"/>
              </a:lnSpc>
              <a:spcBef>
                <a:spcPts val="100"/>
              </a:spcBef>
            </a:pPr>
            <a:r>
              <a:rPr dirty="0"/>
              <a:t>Perchè</a:t>
            </a:r>
            <a:r>
              <a:rPr spc="-40" dirty="0"/>
              <a:t> </a:t>
            </a:r>
            <a:r>
              <a:rPr dirty="0"/>
              <a:t>I</a:t>
            </a:r>
            <a:r>
              <a:rPr spc="-40" dirty="0"/>
              <a:t> </a:t>
            </a:r>
            <a:r>
              <a:rPr spc="-10" dirty="0"/>
              <a:t>Cammini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1362" y="1032789"/>
            <a:ext cx="72180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7175">
              <a:lnSpc>
                <a:spcPct val="114999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Cammini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itinerari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culturali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europei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costituiscono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un’opportunità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d’integrazione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tra </a:t>
            </a:r>
            <a:r>
              <a:rPr sz="1600" dirty="0">
                <a:latin typeface="Calibri"/>
                <a:cs typeface="Calibri"/>
              </a:rPr>
              <a:t>Comuni,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anche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Paesi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diversi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600" dirty="0">
                <a:latin typeface="Calibri"/>
                <a:cs typeface="Calibri"/>
              </a:rPr>
              <a:t>Il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target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Camminatore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induce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miglioramento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dell’Organizzazione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territoriale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è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10" dirty="0">
                <a:latin typeface="Calibri"/>
                <a:cs typeface="Calibri"/>
              </a:rPr>
              <a:t>attraversata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Calibri"/>
                <a:cs typeface="Calibri"/>
              </a:rPr>
              <a:t>Migliorare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cammino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camminatori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serve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migliorare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contesto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attraversato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 ciò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362" y="2472308"/>
            <a:ext cx="3129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alimenta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miglioramento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sistema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1362" y="2715519"/>
            <a:ext cx="6865620" cy="14281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dirty="0">
                <a:latin typeface="Calibri"/>
                <a:cs typeface="Calibri"/>
              </a:rPr>
              <a:t>Il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finanziamento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miglioramento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cammini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beneficio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del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Calibri"/>
                <a:cs typeface="Calibri"/>
              </a:rPr>
              <a:t>miglioramento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complessibìvo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delle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territoriali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14999"/>
              </a:lnSpc>
            </a:pPr>
            <a:r>
              <a:rPr sz="1600" dirty="0">
                <a:latin typeface="Calibri"/>
                <a:cs typeface="Calibri"/>
              </a:rPr>
              <a:t>Il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confronto tra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territoriali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Paesi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diversi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stimola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miglioramenti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Paesi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più </a:t>
            </a:r>
            <a:r>
              <a:rPr sz="1600" spc="-10" dirty="0">
                <a:latin typeface="Calibri"/>
                <a:cs typeface="Calibri"/>
              </a:rPr>
              <a:t>arretrati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600" dirty="0">
                <a:latin typeface="Calibri"/>
                <a:cs typeface="Calibri"/>
              </a:rPr>
              <a:t>Poi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l’Ergonomo</a:t>
            </a:r>
            <a:r>
              <a:rPr sz="1600" dirty="0">
                <a:latin typeface="Calibri"/>
                <a:cs typeface="Calibri"/>
              </a:rPr>
              <a:t> trova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spazio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tutte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quell’area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supporto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Camminatore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1F5F"/>
                </a:solidFill>
              </a:rPr>
              <a:t>Itinerario</a:t>
            </a:r>
            <a:r>
              <a:rPr spc="-4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culturale</a:t>
            </a:r>
            <a:r>
              <a:rPr spc="-3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europeo:</a:t>
            </a:r>
            <a:r>
              <a:rPr spc="-3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la</a:t>
            </a:r>
            <a:r>
              <a:rPr spc="-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Via</a:t>
            </a:r>
            <a:r>
              <a:rPr spc="-1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Fancigena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4754" y="1824837"/>
            <a:ext cx="2668650" cy="30308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2829" y="1017663"/>
            <a:ext cx="4166616" cy="69823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0059" y="551179"/>
            <a:ext cx="182816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8745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1F5F"/>
                </a:solidFill>
              </a:rPr>
              <a:t>Ergonomia </a:t>
            </a:r>
            <a:r>
              <a:rPr sz="2800" dirty="0">
                <a:solidFill>
                  <a:srgbClr val="001F5F"/>
                </a:solidFill>
              </a:rPr>
              <a:t>dei </a:t>
            </a:r>
            <a:r>
              <a:rPr sz="2800" spc="-10" dirty="0">
                <a:solidFill>
                  <a:srgbClr val="001F5F"/>
                </a:solidFill>
              </a:rPr>
              <a:t>Cammini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6800" y="647661"/>
            <a:ext cx="5080381" cy="37952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128" y="1785899"/>
            <a:ext cx="2857500" cy="23812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0380">
              <a:lnSpc>
                <a:spcPct val="100000"/>
              </a:lnSpc>
              <a:spcBef>
                <a:spcPts val="100"/>
              </a:spcBef>
            </a:pPr>
            <a:r>
              <a:rPr dirty="0"/>
              <a:t>Che</a:t>
            </a:r>
            <a:r>
              <a:rPr spc="-55" dirty="0"/>
              <a:t> </a:t>
            </a:r>
            <a:r>
              <a:rPr dirty="0"/>
              <a:t>preparazione</a:t>
            </a:r>
            <a:r>
              <a:rPr spc="-40" dirty="0"/>
              <a:t> </a:t>
            </a:r>
            <a:r>
              <a:rPr dirty="0"/>
              <a:t>per</a:t>
            </a:r>
            <a:r>
              <a:rPr spc="-45" dirty="0"/>
              <a:t> </a:t>
            </a:r>
            <a:r>
              <a:rPr dirty="0"/>
              <a:t>la</a:t>
            </a:r>
            <a:r>
              <a:rPr spc="-55" dirty="0"/>
              <a:t> </a:t>
            </a:r>
            <a:r>
              <a:rPr spc="-25" dirty="0"/>
              <a:t>SIE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0562" y="1032789"/>
            <a:ext cx="7605395" cy="283019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406400" marR="478790" indent="-342900">
              <a:lnSpc>
                <a:spcPts val="2210"/>
              </a:lnSpc>
              <a:spcBef>
                <a:spcPts val="220"/>
              </a:spcBef>
              <a:buClr>
                <a:srgbClr val="585858"/>
              </a:buClr>
              <a:buSzPct val="112500"/>
              <a:buAutoNum type="arabicPeriod"/>
              <a:tabLst>
                <a:tab pos="406400" algn="l"/>
              </a:tabLst>
            </a:pPr>
            <a:r>
              <a:rPr sz="1600" dirty="0">
                <a:latin typeface="Calibri"/>
                <a:cs typeface="Calibri"/>
              </a:rPr>
              <a:t>Nuove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competenze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soci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intendono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occuparsene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vedi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esperienza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Emilia Romagna)</a:t>
            </a:r>
            <a:endParaRPr sz="1600" dirty="0">
              <a:latin typeface="Calibri"/>
              <a:cs typeface="Calibri"/>
            </a:endParaRPr>
          </a:p>
          <a:p>
            <a:pPr marL="405765" indent="-342265">
              <a:lnSpc>
                <a:spcPts val="2125"/>
              </a:lnSpc>
              <a:buClr>
                <a:srgbClr val="585858"/>
              </a:buClr>
              <a:buSzPct val="112500"/>
              <a:buAutoNum type="arabicPeriod"/>
              <a:tabLst>
                <a:tab pos="405765" algn="l"/>
              </a:tabLst>
            </a:pPr>
            <a:r>
              <a:rPr sz="1600" dirty="0">
                <a:latin typeface="Calibri"/>
                <a:cs typeface="Calibri"/>
              </a:rPr>
              <a:t>Integrazione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Sezioni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regionali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politica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comune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territori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Cammini</a:t>
            </a:r>
            <a:endParaRPr sz="1600" dirty="0">
              <a:latin typeface="Calibri"/>
              <a:cs typeface="Calibri"/>
            </a:endParaRPr>
          </a:p>
          <a:p>
            <a:pPr marL="405765" indent="-342265">
              <a:lnSpc>
                <a:spcPct val="100000"/>
              </a:lnSpc>
              <a:spcBef>
                <a:spcPts val="50"/>
              </a:spcBef>
              <a:buClr>
                <a:srgbClr val="585858"/>
              </a:buClr>
              <a:buSzPct val="112500"/>
              <a:buAutoNum type="arabicPeriod"/>
              <a:tabLst>
                <a:tab pos="405765" algn="l"/>
              </a:tabLst>
            </a:pPr>
            <a:r>
              <a:rPr sz="1600" dirty="0">
                <a:latin typeface="Calibri"/>
                <a:cs typeface="Calibri"/>
              </a:rPr>
              <a:t>Collaborazione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Associazioni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Comuni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Associazioni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Camminatori</a:t>
            </a:r>
            <a:endParaRPr sz="1600" dirty="0">
              <a:latin typeface="Calibri"/>
              <a:cs typeface="Calibri"/>
            </a:endParaRPr>
          </a:p>
          <a:p>
            <a:pPr marL="405765" indent="-342265">
              <a:lnSpc>
                <a:spcPct val="100000"/>
              </a:lnSpc>
              <a:spcBef>
                <a:spcPts val="45"/>
              </a:spcBef>
              <a:buClr>
                <a:srgbClr val="585858"/>
              </a:buClr>
              <a:buSzPct val="112500"/>
              <a:buAutoNum type="arabicPeriod"/>
              <a:tabLst>
                <a:tab pos="405765" algn="l"/>
              </a:tabLst>
            </a:pPr>
            <a:r>
              <a:rPr sz="1600" dirty="0">
                <a:latin typeface="Calibri"/>
                <a:cs typeface="Calibri"/>
              </a:rPr>
              <a:t>Presenza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tavoli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decisionali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diversi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Ministeri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utili</a:t>
            </a:r>
            <a:endParaRPr sz="1600" dirty="0">
              <a:latin typeface="Calibri"/>
              <a:cs typeface="Calibri"/>
            </a:endParaRPr>
          </a:p>
          <a:p>
            <a:pPr marL="406400" marR="1178560" indent="-342900">
              <a:lnSpc>
                <a:spcPts val="2210"/>
              </a:lnSpc>
              <a:spcBef>
                <a:spcPts val="80"/>
              </a:spcBef>
              <a:buClr>
                <a:srgbClr val="585858"/>
              </a:buClr>
              <a:buSzPct val="112500"/>
              <a:buAutoNum type="arabicPeriod"/>
              <a:tabLst>
                <a:tab pos="406400" algn="l"/>
              </a:tabLst>
            </a:pPr>
            <a:r>
              <a:rPr sz="1600" dirty="0">
                <a:latin typeface="Calibri"/>
                <a:cs typeface="Calibri"/>
              </a:rPr>
              <a:t>Presenza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negli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elenchi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 err="1">
                <a:latin typeface="Calibri"/>
                <a:cs typeface="Calibri"/>
              </a:rPr>
              <a:t>categorie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60" dirty="0" err="1">
                <a:latin typeface="Calibri"/>
                <a:cs typeface="Calibri"/>
              </a:rPr>
              <a:t>che</a:t>
            </a:r>
            <a:r>
              <a:rPr lang="it-IT" sz="1600" spc="-60" dirty="0">
                <a:latin typeface="Calibri"/>
                <a:cs typeface="Calibri"/>
              </a:rPr>
              <a:t> </a:t>
            </a:r>
            <a:r>
              <a:rPr sz="1600" spc="-60" dirty="0">
                <a:latin typeface="Calibri"/>
                <a:cs typeface="Calibri"/>
              </a:rPr>
              <a:t>il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PNRR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rende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disponibili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la </a:t>
            </a:r>
            <a:r>
              <a:rPr sz="1600" dirty="0">
                <a:latin typeface="Calibri"/>
                <a:cs typeface="Calibri"/>
              </a:rPr>
              <a:t>progettazione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dei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Comuni</a:t>
            </a:r>
            <a:endParaRPr sz="1600" dirty="0">
              <a:latin typeface="Calibri"/>
              <a:cs typeface="Calibri"/>
            </a:endParaRPr>
          </a:p>
          <a:p>
            <a:pPr marL="405765" indent="-342265">
              <a:lnSpc>
                <a:spcPts val="2125"/>
              </a:lnSpc>
              <a:buClr>
                <a:srgbClr val="585858"/>
              </a:buClr>
              <a:buSzPct val="112500"/>
              <a:buAutoNum type="arabicPeriod"/>
              <a:tabLst>
                <a:tab pos="405765" algn="l"/>
              </a:tabLst>
            </a:pPr>
            <a:r>
              <a:rPr sz="1600" dirty="0">
                <a:latin typeface="Calibri"/>
                <a:cs typeface="Calibri"/>
              </a:rPr>
              <a:t>Alleanza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Associazioni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ugualmente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presenti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livello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regionale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(AIF,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406400" marR="222250" indent="-342900">
              <a:lnSpc>
                <a:spcPts val="2210"/>
              </a:lnSpc>
              <a:spcBef>
                <a:spcPts val="60"/>
              </a:spcBef>
              <a:buClr>
                <a:srgbClr val="585858"/>
              </a:buClr>
              <a:buSzPct val="112500"/>
              <a:buAutoNum type="arabicPeriod"/>
              <a:tabLst>
                <a:tab pos="406400" algn="l"/>
              </a:tabLst>
            </a:pPr>
            <a:r>
              <a:rPr sz="1600" dirty="0">
                <a:latin typeface="Calibri"/>
                <a:cs typeface="Calibri"/>
              </a:rPr>
              <a:t>Integrazione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gli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ergonomi che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Europa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occupano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simili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(sugli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Itinerari </a:t>
            </a:r>
            <a:r>
              <a:rPr sz="1600" dirty="0">
                <a:latin typeface="Calibri"/>
                <a:cs typeface="Calibri"/>
              </a:rPr>
              <a:t>culturali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europei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particolare)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B1120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63" y="4570361"/>
            <a:ext cx="398970" cy="3935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23340" y="427456"/>
            <a:ext cx="4152265" cy="142811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dirty="0">
                <a:solidFill>
                  <a:srgbClr val="FFFFFF"/>
                </a:solidFill>
              </a:rPr>
              <a:t>GRAZIE</a:t>
            </a:r>
            <a:r>
              <a:rPr sz="2000" spc="-35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PER</a:t>
            </a:r>
            <a:r>
              <a:rPr sz="2000" spc="-10" dirty="0">
                <a:solidFill>
                  <a:srgbClr val="FFFFFF"/>
                </a:solidFill>
              </a:rPr>
              <a:t> L'ATTENZIONE</a:t>
            </a:r>
            <a:endParaRPr sz="2000"/>
          </a:p>
          <a:p>
            <a:pPr marL="12700" marR="5080">
              <a:lnSpc>
                <a:spcPct val="114999"/>
              </a:lnSpc>
            </a:pPr>
            <a:r>
              <a:rPr sz="2000" dirty="0">
                <a:solidFill>
                  <a:srgbClr val="FFFFFF"/>
                </a:solidFill>
              </a:rPr>
              <a:t>Renato</a:t>
            </a:r>
            <a:r>
              <a:rPr sz="2000" spc="-35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Di</a:t>
            </a:r>
            <a:r>
              <a:rPr sz="2000" spc="-35" dirty="0">
                <a:solidFill>
                  <a:srgbClr val="FFFFFF"/>
                </a:solidFill>
              </a:rPr>
              <a:t> </a:t>
            </a:r>
            <a:r>
              <a:rPr sz="2000" spc="-10" dirty="0">
                <a:solidFill>
                  <a:srgbClr val="FFFFFF"/>
                </a:solidFill>
              </a:rPr>
              <a:t>Gregorio </a:t>
            </a:r>
            <a:r>
              <a:rPr sz="2000" u="sng" spc="-10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hlinkClick r:id="rId3"/>
              </a:rPr>
              <a:t>renatodigregorio@impresainsieme.com</a:t>
            </a:r>
            <a:r>
              <a:rPr sz="2000" u="none" spc="-10" dirty="0">
                <a:solidFill>
                  <a:srgbClr val="0096A7"/>
                </a:solidFill>
              </a:rPr>
              <a:t> </a:t>
            </a:r>
            <a:r>
              <a:rPr sz="2000" u="none" dirty="0">
                <a:solidFill>
                  <a:srgbClr val="FFFFFF"/>
                </a:solidFill>
              </a:rPr>
              <a:t>Tel:</a:t>
            </a:r>
            <a:r>
              <a:rPr sz="2000" u="none" spc="-35" dirty="0">
                <a:solidFill>
                  <a:srgbClr val="FFFFFF"/>
                </a:solidFill>
              </a:rPr>
              <a:t> </a:t>
            </a:r>
            <a:r>
              <a:rPr sz="2000" u="none" spc="-10" dirty="0">
                <a:solidFill>
                  <a:srgbClr val="FFFFFF"/>
                </a:solidFill>
              </a:rPr>
              <a:t>3355464451</a:t>
            </a:r>
            <a:endParaRPr sz="2000"/>
          </a:p>
        </p:txBody>
      </p:sp>
      <p:sp>
        <p:nvSpPr>
          <p:cNvPr id="5" name="object 5"/>
          <p:cNvSpPr txBox="1"/>
          <p:nvPr/>
        </p:nvSpPr>
        <p:spPr>
          <a:xfrm>
            <a:off x="923340" y="1874901"/>
            <a:ext cx="15976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spc="-10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Calibri"/>
                <a:cs typeface="Calibri"/>
                <a:hlinkClick r:id="rId4"/>
              </a:rPr>
              <a:t>www.sielazio.it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30297" y="2010422"/>
            <a:ext cx="5874385" cy="2835275"/>
            <a:chOff x="2630297" y="2010422"/>
            <a:chExt cx="5874385" cy="2835275"/>
          </a:xfrm>
        </p:grpSpPr>
        <p:sp>
          <p:nvSpPr>
            <p:cNvPr id="7" name="object 7"/>
            <p:cNvSpPr/>
            <p:nvPr/>
          </p:nvSpPr>
          <p:spPr>
            <a:xfrm>
              <a:off x="2642997" y="2023122"/>
              <a:ext cx="5848985" cy="2809875"/>
            </a:xfrm>
            <a:custGeom>
              <a:avLst/>
              <a:gdLst/>
              <a:ahLst/>
              <a:cxnLst/>
              <a:rect l="l" t="t" r="r" b="b"/>
              <a:pathLst>
                <a:path w="5848984" h="2809875">
                  <a:moveTo>
                    <a:pt x="5848985" y="0"/>
                  </a:moveTo>
                  <a:lnTo>
                    <a:pt x="0" y="0"/>
                  </a:lnTo>
                  <a:lnTo>
                    <a:pt x="0" y="2809875"/>
                  </a:lnTo>
                  <a:lnTo>
                    <a:pt x="5848985" y="2809875"/>
                  </a:lnTo>
                  <a:lnTo>
                    <a:pt x="5848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42997" y="2023122"/>
              <a:ext cx="5848985" cy="2809875"/>
            </a:xfrm>
            <a:custGeom>
              <a:avLst/>
              <a:gdLst/>
              <a:ahLst/>
              <a:cxnLst/>
              <a:rect l="l" t="t" r="r" b="b"/>
              <a:pathLst>
                <a:path w="5848984" h="2809875">
                  <a:moveTo>
                    <a:pt x="0" y="2809875"/>
                  </a:moveTo>
                  <a:lnTo>
                    <a:pt x="5848985" y="2809875"/>
                  </a:lnTo>
                  <a:lnTo>
                    <a:pt x="5848985" y="0"/>
                  </a:lnTo>
                  <a:lnTo>
                    <a:pt x="0" y="0"/>
                  </a:lnTo>
                  <a:lnTo>
                    <a:pt x="0" y="2809875"/>
                  </a:lnTo>
                  <a:close/>
                </a:path>
              </a:pathLst>
            </a:custGeom>
            <a:ln w="25400">
              <a:solidFill>
                <a:srgbClr val="2020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22245" y="2047494"/>
            <a:ext cx="5695315" cy="2541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ndara"/>
                <a:cs typeface="Candara"/>
              </a:rPr>
              <a:t>L’Ergonomia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ha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come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obiettivo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quello</a:t>
            </a:r>
            <a:r>
              <a:rPr sz="1100" spc="-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 </a:t>
            </a:r>
            <a:r>
              <a:rPr sz="1100" spc="-10" dirty="0">
                <a:latin typeface="Candara"/>
                <a:cs typeface="Candara"/>
              </a:rPr>
              <a:t>migliorare </a:t>
            </a:r>
            <a:r>
              <a:rPr sz="1100" dirty="0">
                <a:latin typeface="Candara"/>
                <a:cs typeface="Candara"/>
              </a:rPr>
              <a:t>la qualità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della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vita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degli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esseri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viventi.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Per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spc="-25" dirty="0">
                <a:latin typeface="Candara"/>
                <a:cs typeface="Candara"/>
              </a:rPr>
              <a:t>gli </a:t>
            </a:r>
            <a:r>
              <a:rPr sz="1100" dirty="0">
                <a:latin typeface="Candara"/>
                <a:cs typeface="Candara"/>
              </a:rPr>
              <a:t>esseri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umani,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particolare,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si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occupa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migliorare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la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qualità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della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vita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lavoro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della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qualità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spc="-25" dirty="0">
                <a:latin typeface="Candara"/>
                <a:cs typeface="Candara"/>
              </a:rPr>
              <a:t>di </a:t>
            </a:r>
            <a:r>
              <a:rPr sz="1100" dirty="0">
                <a:latin typeface="Candara"/>
                <a:cs typeface="Candara"/>
              </a:rPr>
              <a:t>vita</a:t>
            </a:r>
            <a:r>
              <a:rPr sz="1100" spc="7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</a:t>
            </a:r>
            <a:r>
              <a:rPr sz="1100" spc="7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generale</a:t>
            </a:r>
            <a:r>
              <a:rPr sz="1100" spc="8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all’interno</a:t>
            </a:r>
            <a:r>
              <a:rPr sz="1100" spc="8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delle</a:t>
            </a:r>
            <a:r>
              <a:rPr sz="1100" spc="7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strutture</a:t>
            </a:r>
            <a:r>
              <a:rPr sz="1100" spc="7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8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cui</a:t>
            </a:r>
            <a:r>
              <a:rPr sz="1100" spc="7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le</a:t>
            </a:r>
            <a:r>
              <a:rPr sz="1100" spc="6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persone</a:t>
            </a:r>
            <a:r>
              <a:rPr sz="1100" spc="8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si</a:t>
            </a:r>
            <a:r>
              <a:rPr sz="1100" spc="7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dotano</a:t>
            </a:r>
            <a:r>
              <a:rPr sz="1100" spc="7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</a:t>
            </a:r>
            <a:r>
              <a:rPr sz="1100" spc="6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</a:t>
            </a:r>
            <a:r>
              <a:rPr sz="1100" spc="8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territorio</a:t>
            </a:r>
            <a:r>
              <a:rPr sz="1100" spc="7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</a:t>
            </a:r>
            <a:r>
              <a:rPr sz="1100" spc="8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cui</a:t>
            </a:r>
            <a:r>
              <a:rPr sz="1100" spc="75" dirty="0">
                <a:latin typeface="Candara"/>
                <a:cs typeface="Candara"/>
              </a:rPr>
              <a:t> </a:t>
            </a:r>
            <a:r>
              <a:rPr sz="1100" spc="-20" dirty="0">
                <a:latin typeface="Candara"/>
                <a:cs typeface="Candara"/>
              </a:rPr>
              <a:t>esse </a:t>
            </a:r>
            <a:r>
              <a:rPr sz="1100" dirty="0">
                <a:latin typeface="Candara"/>
                <a:cs typeface="Candara"/>
              </a:rPr>
              <a:t>risiedono.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Ciò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riguarda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pure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gli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oggetti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gli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strumenti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cui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gli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esseri umani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si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servono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per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loro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spc="-50" dirty="0">
                <a:latin typeface="Candara"/>
                <a:cs typeface="Candara"/>
              </a:rPr>
              <a:t>e</a:t>
            </a:r>
            <a:r>
              <a:rPr sz="1100" dirty="0">
                <a:latin typeface="Candara"/>
                <a:cs typeface="Candara"/>
              </a:rPr>
              <a:t> per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gli</a:t>
            </a:r>
            <a:r>
              <a:rPr sz="1100" spc="-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altri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esseri</a:t>
            </a:r>
            <a:r>
              <a:rPr sz="1100" spc="-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viventi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con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cui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convivono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(esseri</a:t>
            </a:r>
            <a:r>
              <a:rPr sz="1100" spc="-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animali</a:t>
            </a:r>
            <a:r>
              <a:rPr sz="1100" spc="-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</a:t>
            </a:r>
            <a:r>
              <a:rPr sz="1100" spc="-10" dirty="0">
                <a:latin typeface="Candara"/>
                <a:cs typeface="Candara"/>
              </a:rPr>
              <a:t> vegetali).</a:t>
            </a:r>
            <a:endParaRPr sz="1100">
              <a:latin typeface="Candara"/>
              <a:cs typeface="Candara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ndara"/>
                <a:cs typeface="Candara"/>
              </a:rPr>
              <a:t>Il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suo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approccio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è</a:t>
            </a:r>
            <a:r>
              <a:rPr sz="1100" spc="-10" dirty="0">
                <a:latin typeface="Candara"/>
                <a:cs typeface="Candara"/>
              </a:rPr>
              <a:t> interdisciplinare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quanto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miglioramenti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hanno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sempre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valenza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sistemica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spc="-25" dirty="0">
                <a:latin typeface="Candara"/>
                <a:cs typeface="Candara"/>
              </a:rPr>
              <a:t>la </a:t>
            </a:r>
            <a:r>
              <a:rPr sz="1100" dirty="0">
                <a:latin typeface="Candara"/>
                <a:cs typeface="Candara"/>
              </a:rPr>
              <a:t>metodologia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d’intervento è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partecipativa perché nella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progettazione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che attiva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chiama in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causa, </a:t>
            </a:r>
            <a:r>
              <a:rPr sz="1100" dirty="0">
                <a:latin typeface="Candara"/>
                <a:cs typeface="Candara"/>
              </a:rPr>
              <a:t>oltre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che</a:t>
            </a:r>
            <a:r>
              <a:rPr sz="1100" spc="2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portatori</a:t>
            </a:r>
            <a:r>
              <a:rPr sz="1100" spc="2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2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conoscenze</a:t>
            </a:r>
            <a:r>
              <a:rPr sz="1100" spc="2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discipline</a:t>
            </a:r>
            <a:r>
              <a:rPr sz="1100" spc="2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diverse,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anche</a:t>
            </a:r>
            <a:r>
              <a:rPr sz="1100" spc="204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fruitori</a:t>
            </a:r>
            <a:r>
              <a:rPr sz="1100" spc="2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diretti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indiretti</a:t>
            </a:r>
            <a:r>
              <a:rPr sz="1100" spc="220" dirty="0">
                <a:latin typeface="Candara"/>
                <a:cs typeface="Candara"/>
              </a:rPr>
              <a:t> </a:t>
            </a:r>
            <a:r>
              <a:rPr sz="1100" spc="-25" dirty="0">
                <a:latin typeface="Candara"/>
                <a:cs typeface="Candara"/>
              </a:rPr>
              <a:t>del </a:t>
            </a:r>
            <a:r>
              <a:rPr sz="1100" dirty="0">
                <a:latin typeface="Candara"/>
                <a:cs typeface="Candara"/>
              </a:rPr>
              <a:t>risultato</a:t>
            </a:r>
            <a:r>
              <a:rPr sz="1100" spc="-45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progettuale.</a:t>
            </a:r>
            <a:endParaRPr sz="1100">
              <a:latin typeface="Candara"/>
              <a:cs typeface="Candara"/>
            </a:endParaRPr>
          </a:p>
          <a:p>
            <a:pPr marL="12700" marR="5080" algn="just">
              <a:lnSpc>
                <a:spcPct val="100000"/>
              </a:lnSpc>
            </a:pPr>
            <a:r>
              <a:rPr sz="1100" dirty="0">
                <a:latin typeface="Candara"/>
                <a:cs typeface="Candara"/>
              </a:rPr>
              <a:t>Gli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Ergonomi,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Italia,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fanno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parte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dell’Associazione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SIE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(Società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Italiana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Ergonomi),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riconosciuta </a:t>
            </a:r>
            <a:r>
              <a:rPr sz="1100" dirty="0">
                <a:latin typeface="Candara"/>
                <a:cs typeface="Candara"/>
              </a:rPr>
              <a:t>dal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MISE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come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Associazione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professionale.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Essa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ha sede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Milano,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presso la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Clinica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Lavoro,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spc="-50" dirty="0">
                <a:latin typeface="Candara"/>
                <a:cs typeface="Candara"/>
              </a:rPr>
              <a:t>e</a:t>
            </a:r>
            <a:r>
              <a:rPr sz="1100" dirty="0">
                <a:latin typeface="Candara"/>
                <a:cs typeface="Candara"/>
              </a:rPr>
              <a:t> ha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sedi</a:t>
            </a:r>
            <a:r>
              <a:rPr sz="1100" spc="-2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territoriali</a:t>
            </a:r>
            <a:r>
              <a:rPr sz="1100" spc="-4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in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quasi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tutte</a:t>
            </a:r>
            <a:r>
              <a:rPr sz="1100" spc="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le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regioni</a:t>
            </a:r>
            <a:r>
              <a:rPr sz="1100" spc="-2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</a:t>
            </a:r>
            <a:r>
              <a:rPr sz="1100" spc="-20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Paese.</a:t>
            </a:r>
            <a:endParaRPr sz="1100">
              <a:latin typeface="Candara"/>
              <a:cs typeface="Candara"/>
            </a:endParaRPr>
          </a:p>
          <a:p>
            <a:pPr marL="12700" marR="5080" algn="just">
              <a:lnSpc>
                <a:spcPct val="100000"/>
              </a:lnSpc>
            </a:pPr>
            <a:r>
              <a:rPr sz="1100" dirty="0">
                <a:latin typeface="Candara"/>
                <a:cs typeface="Candara"/>
              </a:rPr>
              <a:t>Gli</a:t>
            </a:r>
            <a:r>
              <a:rPr sz="1100" spc="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Ergonomi</a:t>
            </a:r>
            <a:r>
              <a:rPr sz="1100" spc="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possono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avere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la</a:t>
            </a:r>
            <a:r>
              <a:rPr sz="1100" spc="2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qualificazione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Ergonomi</a:t>
            </a:r>
            <a:r>
              <a:rPr sz="1100" spc="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tecnici</a:t>
            </a:r>
            <a:r>
              <a:rPr sz="1100" spc="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ed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Ergonomi</a:t>
            </a:r>
            <a:r>
              <a:rPr sz="1100" spc="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professionisti.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spc="-25" dirty="0">
                <a:latin typeface="Candara"/>
                <a:cs typeface="Candara"/>
              </a:rPr>
              <a:t>La </a:t>
            </a:r>
            <a:r>
              <a:rPr sz="1100" dirty="0">
                <a:latin typeface="Candara"/>
                <a:cs typeface="Candara"/>
              </a:rPr>
              <a:t>qualificazione</a:t>
            </a:r>
            <a:r>
              <a:rPr sz="1100" spc="2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4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Ergonomo</a:t>
            </a:r>
            <a:r>
              <a:rPr sz="1100" spc="4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Europeo</a:t>
            </a:r>
            <a:r>
              <a:rPr sz="1100" spc="3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viene</a:t>
            </a:r>
            <a:r>
              <a:rPr sz="1100" spc="2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rilasciata</a:t>
            </a:r>
            <a:r>
              <a:rPr sz="1100" spc="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dal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CREE</a:t>
            </a:r>
            <a:r>
              <a:rPr sz="1100" spc="4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(Centro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di</a:t>
            </a:r>
            <a:r>
              <a:rPr sz="1100" spc="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registrazione</a:t>
            </a:r>
            <a:r>
              <a:rPr sz="1100" spc="35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ergonomi </a:t>
            </a:r>
            <a:r>
              <a:rPr sz="1100" dirty="0">
                <a:latin typeface="Candara"/>
                <a:cs typeface="Candara"/>
              </a:rPr>
              <a:t>europei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)</a:t>
            </a:r>
            <a:r>
              <a:rPr sz="1100" spc="-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ai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soci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SIE a</a:t>
            </a:r>
            <a:r>
              <a:rPr sz="1100" spc="-1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seguito</a:t>
            </a:r>
            <a:r>
              <a:rPr sz="1100" spc="-30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della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presentazione</a:t>
            </a:r>
            <a:r>
              <a:rPr sz="1100" spc="-3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delle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spc="-10" dirty="0">
                <a:latin typeface="Candara"/>
                <a:cs typeface="Candara"/>
              </a:rPr>
              <a:t>candidature</a:t>
            </a:r>
            <a:r>
              <a:rPr sz="1100" spc="-3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da</a:t>
            </a:r>
            <a:r>
              <a:rPr sz="1100" spc="-15" dirty="0">
                <a:latin typeface="Candara"/>
                <a:cs typeface="Candara"/>
              </a:rPr>
              <a:t> </a:t>
            </a:r>
            <a:r>
              <a:rPr sz="1100" dirty="0">
                <a:latin typeface="Candara"/>
                <a:cs typeface="Candara"/>
              </a:rPr>
              <a:t>parte</a:t>
            </a:r>
            <a:r>
              <a:rPr sz="1100" spc="-10" dirty="0">
                <a:latin typeface="Candara"/>
                <a:cs typeface="Candara"/>
              </a:rPr>
              <a:t> dell’Associa</a:t>
            </a:r>
            <a:r>
              <a:rPr sz="1000" spc="-10" dirty="0">
                <a:latin typeface="Arial"/>
                <a:cs typeface="Arial"/>
              </a:rPr>
              <a:t>zione.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XII</a:t>
            </a:r>
            <a:r>
              <a:rPr spc="10" dirty="0"/>
              <a:t> </a:t>
            </a:r>
            <a:r>
              <a:rPr spc="-10" dirty="0"/>
              <a:t>Congresso</a:t>
            </a:r>
            <a:r>
              <a:rPr spc="25" dirty="0"/>
              <a:t> </a:t>
            </a:r>
            <a:r>
              <a:rPr spc="-10" dirty="0"/>
              <a:t>Nazionale</a:t>
            </a:r>
            <a:r>
              <a:rPr spc="25" dirty="0"/>
              <a:t> </a:t>
            </a:r>
            <a:r>
              <a:rPr spc="-25" dirty="0"/>
              <a:t>SIE</a:t>
            </a:r>
            <a:r>
              <a:rPr spc="500" dirty="0"/>
              <a:t> </a:t>
            </a:r>
            <a:r>
              <a:rPr dirty="0"/>
              <a:t>Lucca,</a:t>
            </a:r>
            <a:r>
              <a:rPr spc="-40" dirty="0"/>
              <a:t> </a:t>
            </a:r>
            <a:r>
              <a:rPr dirty="0"/>
              <a:t>2.3.4</a:t>
            </a:r>
            <a:r>
              <a:rPr spc="-35" dirty="0"/>
              <a:t> </a:t>
            </a:r>
            <a:r>
              <a:rPr dirty="0"/>
              <a:t>maggio </a:t>
            </a:r>
            <a:r>
              <a:rPr spc="-20" dirty="0"/>
              <a:t>2022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6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1275</Words>
  <Application>Microsoft Office PowerPoint</Application>
  <PresentationFormat>Presentazione su schermo (16:9)</PresentationFormat>
  <Paragraphs>113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Candara</vt:lpstr>
      <vt:lpstr>Georgia</vt:lpstr>
      <vt:lpstr>Office Theme</vt:lpstr>
      <vt:lpstr>SIE2022</vt:lpstr>
      <vt:lpstr>Ergonomia del Territorio - definizione</vt:lpstr>
      <vt:lpstr>Organizzazione Territoriale</vt:lpstr>
      <vt:lpstr>Il paesaggio costruito</vt:lpstr>
      <vt:lpstr>Gli elementi</vt:lpstr>
      <vt:lpstr>Come si misura la qualità della vita sui territori</vt:lpstr>
      <vt:lpstr>Enti misuratori</vt:lpstr>
      <vt:lpstr>Presentazione standard di PowerPoint</vt:lpstr>
      <vt:lpstr>Cosa fa l’Ergonomo territorialista</vt:lpstr>
      <vt:lpstr>d‘intervento</vt:lpstr>
      <vt:lpstr>Le criticità</vt:lpstr>
      <vt:lpstr>Perchè I Cammini</vt:lpstr>
      <vt:lpstr>Itinerario culturale europeo: la Via Fancigena</vt:lpstr>
      <vt:lpstr>Ergonomia dei Cammini</vt:lpstr>
      <vt:lpstr>Che preparazione per la SIE</vt:lpstr>
      <vt:lpstr>GRAZIE PER L'ATTENZIONE Renato Di Gregorio renatodigregorio@impresainsieme.com Tel: 3355464451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 Template</dc:title>
  <dc:creator>Renato Di Gregorio</dc:creator>
  <cp:lastModifiedBy>RENATO DI GREGORIO</cp:lastModifiedBy>
  <cp:revision>1</cp:revision>
  <dcterms:created xsi:type="dcterms:W3CDTF">2026-01-12T05:37:05Z</dcterms:created>
  <dcterms:modified xsi:type="dcterms:W3CDTF">2026-04-11T03:58:15Z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2026-01-12T00:00:00Z</vt:filetime>
  </property>
  <property fmtid="{D5CDD505-2E9C-101B-9397-08002B2CF9AE}" pid="5" name="Producer">
    <vt:lpwstr>Microsoft® PowerPoint® 2010</vt:lpwstr>
  </property>
</Properties>
</file>