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19"/>
  </p:notesMasterIdLst>
  <p:handoutMasterIdLst>
    <p:handoutMasterId r:id="rId20"/>
  </p:handoutMasterIdLst>
  <p:sldIdLst>
    <p:sldId id="287" r:id="rId2"/>
    <p:sldId id="286" r:id="rId3"/>
    <p:sldId id="285" r:id="rId4"/>
    <p:sldId id="277" r:id="rId5"/>
    <p:sldId id="270" r:id="rId6"/>
    <p:sldId id="278" r:id="rId7"/>
    <p:sldId id="279" r:id="rId8"/>
    <p:sldId id="280" r:id="rId9"/>
    <p:sldId id="281" r:id="rId10"/>
    <p:sldId id="271" r:id="rId11"/>
    <p:sldId id="288" r:id="rId12"/>
    <p:sldId id="273" r:id="rId13"/>
    <p:sldId id="274" r:id="rId14"/>
    <p:sldId id="289" r:id="rId15"/>
    <p:sldId id="276" r:id="rId16"/>
    <p:sldId id="290" r:id="rId17"/>
    <p:sldId id="291" r:id="rId18"/>
  </p:sldIdLst>
  <p:sldSz cx="9144000" cy="6858000" type="screen4x3"/>
  <p:notesSz cx="6837363" cy="9659938"/>
  <p:custDataLst>
    <p:tags r:id="rId21"/>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FFCC00"/>
    <a:srgbClr val="CC6600"/>
    <a:srgbClr val="996633"/>
    <a:srgbClr val="FFCC99"/>
    <a:srgbClr val="99FF33"/>
    <a:srgbClr val="00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61AFC4-0430-CE4D-8AB1-961AAD03E255}" v="9" dt="2026-01-26T11:02:39.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657"/>
  </p:normalViewPr>
  <p:slideViewPr>
    <p:cSldViewPr>
      <p:cViewPr varScale="1">
        <p:scale>
          <a:sx n="102" d="100"/>
          <a:sy n="102" d="100"/>
        </p:scale>
        <p:origin x="1712" y="176"/>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3" Type="http://schemas.openxmlformats.org/officeDocument/2006/relationships/slide" Target="slides/slide7.xml"/><Relationship Id="rId7" Type="http://schemas.openxmlformats.org/officeDocument/2006/relationships/slide" Target="slides/slide14.xml"/><Relationship Id="rId2" Type="http://schemas.openxmlformats.org/officeDocument/2006/relationships/slide" Target="slides/slide6.xml"/><Relationship Id="rId1" Type="http://schemas.openxmlformats.org/officeDocument/2006/relationships/slide" Target="slides/slide5.xml"/><Relationship Id="rId6" Type="http://schemas.openxmlformats.org/officeDocument/2006/relationships/slide" Target="slides/slide12.xml"/><Relationship Id="rId5" Type="http://schemas.openxmlformats.org/officeDocument/2006/relationships/slide" Target="slides/slide9.xml"/><Relationship Id="rId10" Type="http://schemas.openxmlformats.org/officeDocument/2006/relationships/slide" Target="slides/slide17.xml"/><Relationship Id="rId4" Type="http://schemas.openxmlformats.org/officeDocument/2006/relationships/slide" Target="slides/slide8.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3"/>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5"/>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6"/>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7"/>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8"/>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9"/>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0"/>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1"/>
    </inkml:context>
    <inkml:brush xml:id="br0">
      <inkml:brushProperty name="width" value="0.035" units="cm"/>
      <inkml:brushProperty name="height" value="0.035" units="cm"/>
      <inkml:brushProperty name="color" value="#F6630D"/>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CFB8F17-9CF0-4F57-8A3C-806CC1B64CDE}" type="slidenum">
              <a:rPr lang="it-IT"/>
              <a:pPr/>
              <a:t>2</a:t>
            </a:fld>
            <a:endParaRPr lang="it-IT"/>
          </a:p>
        </p:txBody>
      </p:sp>
      <p:sp>
        <p:nvSpPr>
          <p:cNvPr id="18434" name="Rectangle 2"/>
          <p:cNvSpPr>
            <a:spLocks noGrp="1" noRot="1" noChangeAspect="1" noChangeArrowheads="1" noTextEdit="1"/>
          </p:cNvSpPr>
          <p:nvPr>
            <p:ph type="sldImg"/>
          </p:nvPr>
        </p:nvSpPr>
        <p:spPr>
          <a:xfrm>
            <a:off x="1003300" y="723900"/>
            <a:ext cx="4830763" cy="3622675"/>
          </a:xfrm>
          <a:ln/>
        </p:spPr>
      </p:sp>
      <p:sp>
        <p:nvSpPr>
          <p:cNvPr id="184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57C5E318-90B2-4C4B-A547-C0132B8D4563}" type="slidenum">
              <a:rPr lang="it-IT"/>
              <a:pPr/>
              <a:t>3</a:t>
            </a:fld>
            <a:endParaRPr lang="it-IT"/>
          </a:p>
        </p:txBody>
      </p:sp>
      <p:sp>
        <p:nvSpPr>
          <p:cNvPr id="20482" name="Rectangle 2"/>
          <p:cNvSpPr>
            <a:spLocks noGrp="1" noRot="1" noChangeAspect="1" noChangeArrowheads="1" noTextEdit="1"/>
          </p:cNvSpPr>
          <p:nvPr>
            <p:ph type="sldImg"/>
          </p:nvPr>
        </p:nvSpPr>
        <p:spPr>
          <a:xfrm>
            <a:off x="1003300" y="723900"/>
            <a:ext cx="4830763" cy="3622675"/>
          </a:xfrm>
          <a:ln/>
        </p:spPr>
      </p:sp>
      <p:sp>
        <p:nvSpPr>
          <p:cNvPr id="2048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5</a:t>
            </a:fld>
            <a:endParaRPr lang="it-IT"/>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6</a:t>
            </a:fld>
            <a:endParaRPr lang="it-IT"/>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7</a:t>
            </a:fld>
            <a:endParaRPr lang="it-IT"/>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8</a:t>
            </a:fld>
            <a:endParaRPr lang="it-IT"/>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9</a:t>
            </a:fld>
            <a:endParaRPr lang="it-IT"/>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E7B240A-D1DE-4AAF-BA58-4ECB60E1ACEE}" type="slidenum">
              <a:rPr lang="it-IT"/>
              <a:pPr/>
              <a:t>10</a:t>
            </a:fld>
            <a:endParaRPr lang="it-IT"/>
          </a:p>
        </p:txBody>
      </p:sp>
      <p:sp>
        <p:nvSpPr>
          <p:cNvPr id="33794" name="Rectangle 2"/>
          <p:cNvSpPr>
            <a:spLocks noGrp="1" noRot="1" noChangeAspect="1" noChangeArrowheads="1" noTextEdit="1"/>
          </p:cNvSpPr>
          <p:nvPr>
            <p:ph type="sldImg"/>
          </p:nvPr>
        </p:nvSpPr>
        <p:spPr>
          <a:xfrm>
            <a:off x="1003300" y="723900"/>
            <a:ext cx="4830763" cy="3622675"/>
          </a:xfrm>
          <a:ln/>
        </p:spPr>
      </p:sp>
      <p:sp>
        <p:nvSpPr>
          <p:cNvPr id="3379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12</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13</a:t>
            </a:fld>
            <a:endParaRPr lang="it-IT"/>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14</a:t>
            </a:fld>
            <a:endParaRPr lang="it-IT"/>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15</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16</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17</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26/01/26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26/01/26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26/01/26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26/01/26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26/01/26</a:t>
            </a:fld>
            <a:endParaRPr lang="it-IT"/>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26/01/26</a:t>
            </a:fld>
            <a:endParaRPr lang="it-IT"/>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26/01/26</a:t>
            </a:fld>
            <a:endParaRPr lang="it-IT"/>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26/01/26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26/01/26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26/01/26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26/01/26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26/01/26</a:t>
            </a:fld>
            <a:endParaRPr lang="it-IT"/>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customXml" Target="../ink/ink7.xml"/><Relationship Id="rId7" Type="http://schemas.openxmlformats.org/officeDocument/2006/relationships/image" Target="../media/image2.png"/><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10.png"/><Relationship Id="rId5" Type="http://schemas.openxmlformats.org/officeDocument/2006/relationships/customXml" Target="../ink/ink2.xml"/><Relationship Id="rId15" Type="http://schemas.openxmlformats.org/officeDocument/2006/relationships/customXml" Target="../ink/ink9.xml"/><Relationship Id="rId10" Type="http://schemas.openxmlformats.org/officeDocument/2006/relationships/customXml" Target="../ink/ink5.xml"/><Relationship Id="rId4" Type="http://schemas.openxmlformats.org/officeDocument/2006/relationships/image" Target="../media/image9.png"/><Relationship Id="rId9" Type="http://schemas.openxmlformats.org/officeDocument/2006/relationships/image" Target="../media/image3.png"/><Relationship Id="rId14" Type="http://schemas.openxmlformats.org/officeDocument/2006/relationships/customXml" Target="../ink/ink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mailto:info@formazioneintervento.it" TargetMode="External"/><Relationship Id="rId4" Type="http://schemas.openxmlformats.org/officeDocument/2006/relationships/hyperlink" Target="mailto:presidente@formazioneintervent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3"/>
          <p:cNvSpPr>
            <a:spLocks noGrp="1"/>
          </p:cNvSpPr>
          <p:nvPr>
            <p:ph type="ctrTitle"/>
          </p:nvPr>
        </p:nvSpPr>
        <p:spPr>
          <a:xfrm>
            <a:off x="1433860" y="2060848"/>
            <a:ext cx="6456385" cy="1830387"/>
          </a:xfrm>
        </p:spPr>
        <p:txBody>
          <a:bodyPr/>
          <a:lstStyle/>
          <a:p>
            <a:pPr eaLnBrk="1" hangingPunct="1"/>
            <a:r>
              <a:rPr lang="it-IT" sz="2400" b="1" dirty="0">
                <a:solidFill>
                  <a:srgbClr val="800000"/>
                </a:solidFill>
              </a:rPr>
              <a:t>Progetto di Formazione-Intervento</a:t>
            </a:r>
            <a:r>
              <a:rPr lang="en-US" sz="2400" b="1" i="1" dirty="0">
                <a:solidFill>
                  <a:srgbClr val="993300"/>
                </a:solidFill>
              </a:rPr>
              <a:t>®</a:t>
            </a:r>
            <a:br>
              <a:rPr lang="en-US" sz="2400" b="1" i="1" dirty="0">
                <a:solidFill>
                  <a:srgbClr val="993300"/>
                </a:solidFill>
              </a:rPr>
            </a:br>
            <a:br>
              <a:rPr lang="en-US" sz="2400" b="1" i="1" dirty="0">
                <a:solidFill>
                  <a:srgbClr val="993300"/>
                </a:solidFill>
              </a:rPr>
            </a:br>
            <a:r>
              <a:rPr lang="en-US" sz="1800" b="1" i="1" dirty="0">
                <a:solidFill>
                  <a:schemeClr val="tx1"/>
                </a:solidFill>
              </a:rPr>
              <a:t>PCTO </a:t>
            </a:r>
            <a:r>
              <a:rPr lang="en-US" sz="1800" b="1" i="1" dirty="0" err="1">
                <a:solidFill>
                  <a:schemeClr val="tx1"/>
                </a:solidFill>
              </a:rPr>
              <a:t>sul</a:t>
            </a:r>
            <a:r>
              <a:rPr lang="en-US" sz="1800" b="1" i="1" dirty="0">
                <a:solidFill>
                  <a:schemeClr val="tx1"/>
                </a:solidFill>
              </a:rPr>
              <a:t> </a:t>
            </a:r>
            <a:r>
              <a:rPr lang="en-US" sz="1800" b="1" i="1" dirty="0" err="1">
                <a:solidFill>
                  <a:schemeClr val="tx1"/>
                </a:solidFill>
              </a:rPr>
              <a:t>Miglioramento</a:t>
            </a:r>
            <a:r>
              <a:rPr lang="en-US" sz="1800" b="1" i="1" dirty="0">
                <a:solidFill>
                  <a:schemeClr val="tx1"/>
                </a:solidFill>
              </a:rPr>
              <a:t> </a:t>
            </a:r>
            <a:r>
              <a:rPr lang="en-US" sz="1800" b="1" i="1" dirty="0" err="1">
                <a:solidFill>
                  <a:schemeClr val="tx1"/>
                </a:solidFill>
              </a:rPr>
              <a:t>Ergonomico</a:t>
            </a:r>
            <a:r>
              <a:rPr lang="en-US" sz="1800" b="1" i="1" dirty="0">
                <a:solidFill>
                  <a:schemeClr val="tx1"/>
                </a:solidFill>
              </a:rPr>
              <a:t> </a:t>
            </a:r>
            <a:r>
              <a:rPr lang="en-US" sz="1800" b="1" i="1" dirty="0" err="1">
                <a:solidFill>
                  <a:schemeClr val="tx1"/>
                </a:solidFill>
              </a:rPr>
              <a:t>dei</a:t>
            </a:r>
            <a:r>
              <a:rPr lang="en-US" sz="1800" b="1" i="1" dirty="0">
                <a:solidFill>
                  <a:schemeClr val="tx1"/>
                </a:solidFill>
              </a:rPr>
              <a:t> </a:t>
            </a:r>
            <a:r>
              <a:rPr lang="en-US" sz="1800" b="1" i="1" dirty="0" err="1">
                <a:solidFill>
                  <a:schemeClr val="tx1"/>
                </a:solidFill>
              </a:rPr>
              <a:t>Cammini</a:t>
            </a:r>
            <a:r>
              <a:rPr lang="en-US" sz="1800" b="1" i="1" dirty="0">
                <a:solidFill>
                  <a:schemeClr val="tx1"/>
                </a:solidFill>
              </a:rPr>
              <a:t> e degli </a:t>
            </a:r>
            <a:r>
              <a:rPr lang="en-US" sz="1800" b="1" i="1" dirty="0" err="1">
                <a:solidFill>
                  <a:schemeClr val="tx1"/>
                </a:solidFill>
              </a:rPr>
              <a:t>Itinerari</a:t>
            </a:r>
            <a:r>
              <a:rPr lang="en-US" sz="1800" b="1" i="1" dirty="0">
                <a:solidFill>
                  <a:schemeClr val="tx1"/>
                </a:solidFill>
              </a:rPr>
              <a:t> </a:t>
            </a:r>
            <a:r>
              <a:rPr lang="en-US" sz="1800" b="1" i="1" dirty="0" err="1">
                <a:solidFill>
                  <a:schemeClr val="tx1"/>
                </a:solidFill>
              </a:rPr>
              <a:t>Culturali</a:t>
            </a:r>
            <a:r>
              <a:rPr lang="en-US" sz="1800" b="1" i="1" dirty="0">
                <a:solidFill>
                  <a:schemeClr val="tx1"/>
                </a:solidFill>
              </a:rPr>
              <a:t> </a:t>
            </a:r>
            <a:r>
              <a:rPr lang="en-US" sz="1800" b="1" i="1" dirty="0" err="1">
                <a:solidFill>
                  <a:schemeClr val="tx1"/>
                </a:solidFill>
              </a:rPr>
              <a:t>Europei</a:t>
            </a:r>
            <a:r>
              <a:rPr lang="en-US" sz="1800" b="1" i="1" dirty="0">
                <a:solidFill>
                  <a:schemeClr val="tx1"/>
                </a:solidFill>
              </a:rPr>
              <a:t> </a:t>
            </a:r>
            <a:br>
              <a:rPr lang="en-US" sz="1800" b="1" i="1" dirty="0">
                <a:solidFill>
                  <a:schemeClr val="tx1"/>
                </a:solidFill>
              </a:rPr>
            </a:br>
            <a:br>
              <a:rPr lang="en-US" sz="1800" b="1" i="1" dirty="0">
                <a:solidFill>
                  <a:schemeClr val="tx1"/>
                </a:solidFill>
              </a:rPr>
            </a:br>
            <a:br>
              <a:rPr lang="en-US" sz="1800" b="1" i="1" dirty="0">
                <a:solidFill>
                  <a:schemeClr val="tx1"/>
                </a:solidFill>
              </a:rPr>
            </a:br>
            <a:r>
              <a:rPr lang="en-US" sz="1800" b="1" i="1" dirty="0">
                <a:solidFill>
                  <a:schemeClr val="tx1"/>
                </a:solidFill>
              </a:rPr>
              <a:t>IIS </a:t>
            </a:r>
            <a:r>
              <a:rPr lang="en-US" sz="1800" b="1" i="1" dirty="0" err="1">
                <a:solidFill>
                  <a:schemeClr val="tx1"/>
                </a:solidFill>
              </a:rPr>
              <a:t>S.Benedetto</a:t>
            </a:r>
            <a:br>
              <a:rPr lang="en-US" sz="1800" b="1" i="1" dirty="0">
                <a:solidFill>
                  <a:schemeClr val="tx1"/>
                </a:solidFill>
              </a:rPr>
            </a:br>
            <a:br>
              <a:rPr lang="en-US" sz="2400" b="1" i="1" dirty="0">
                <a:solidFill>
                  <a:srgbClr val="993300"/>
                </a:solidFill>
              </a:rPr>
            </a:br>
            <a:endParaRPr lang="it-IT" sz="1600" i="1" dirty="0">
              <a:solidFill>
                <a:srgbClr val="800000"/>
              </a:solidFill>
            </a:endParaRPr>
          </a:p>
        </p:txBody>
      </p:sp>
      <p:sp>
        <p:nvSpPr>
          <p:cNvPr id="15362" name="Rettangolo 1"/>
          <p:cNvSpPr>
            <a:spLocks noChangeArrowheads="1"/>
          </p:cNvSpPr>
          <p:nvPr/>
        </p:nvSpPr>
        <p:spPr bwMode="auto">
          <a:xfrm>
            <a:off x="1447800" y="4267200"/>
            <a:ext cx="4060304" cy="1815882"/>
          </a:xfrm>
          <a:prstGeom prst="rect">
            <a:avLst/>
          </a:prstGeom>
          <a:noFill/>
          <a:ln w="9525">
            <a:noFill/>
            <a:miter lim="800000"/>
            <a:headEnd/>
            <a:tailEnd/>
          </a:ln>
        </p:spPr>
        <p:txBody>
          <a:bodyPr wrap="square">
            <a:spAutoFit/>
          </a:bodyPr>
          <a:lstStyle/>
          <a:p>
            <a:r>
              <a:rPr lang="it-IT" b="1" dirty="0">
                <a:solidFill>
                  <a:srgbClr val="C00000"/>
                </a:solidFill>
                <a:latin typeface="Calibri" pitchFamily="34" charset="0"/>
              </a:rPr>
              <a:t>Gruppo di progetto </a:t>
            </a:r>
          </a:p>
          <a:p>
            <a:endParaRPr lang="it-IT" i="1" dirty="0">
              <a:solidFill>
                <a:srgbClr val="C00000"/>
              </a:solidFill>
              <a:latin typeface="Calibri" pitchFamily="34" charset="0"/>
            </a:endParaRPr>
          </a:p>
          <a:p>
            <a:r>
              <a:rPr lang="it-IT" i="1" dirty="0">
                <a:solidFill>
                  <a:srgbClr val="C00000"/>
                </a:solidFill>
                <a:latin typeface="Calibri" pitchFamily="34" charset="0"/>
              </a:rPr>
              <a:t>Nome, cognome e </a:t>
            </a:r>
            <a:r>
              <a:rPr lang="it-IT" i="1" dirty="0" err="1">
                <a:solidFill>
                  <a:srgbClr val="C00000"/>
                </a:solidFill>
                <a:latin typeface="Calibri" pitchFamily="34" charset="0"/>
              </a:rPr>
              <a:t>residen</a:t>
            </a:r>
            <a:r>
              <a:rPr lang="en-US" i="1" dirty="0" err="1">
                <a:solidFill>
                  <a:srgbClr val="C00000"/>
                </a:solidFill>
                <a:latin typeface="Calibri" pitchFamily="34" charset="0"/>
              </a:rPr>
              <a:t>za</a:t>
            </a:r>
            <a:r>
              <a:rPr lang="en-US" i="1" dirty="0">
                <a:solidFill>
                  <a:srgbClr val="C00000"/>
                </a:solidFill>
                <a:latin typeface="Calibri" pitchFamily="34" charset="0"/>
              </a:rPr>
              <a:t> </a:t>
            </a:r>
          </a:p>
          <a:p>
            <a:r>
              <a:rPr lang="it-IT" i="1" dirty="0">
                <a:solidFill>
                  <a:srgbClr val="C00000"/>
                </a:solidFill>
                <a:latin typeface="Calibri" pitchFamily="34" charset="0"/>
              </a:rPr>
              <a:t>dei membri del gruppo </a:t>
            </a:r>
          </a:p>
          <a:p>
            <a:endParaRPr lang="it-IT" i="1" dirty="0">
              <a:solidFill>
                <a:srgbClr val="C00000"/>
              </a:solidFill>
              <a:latin typeface="Calibri" pitchFamily="34" charset="0"/>
            </a:endParaRPr>
          </a:p>
          <a:p>
            <a:endParaRPr lang="it-IT" i="1" dirty="0">
              <a:solidFill>
                <a:srgbClr val="C00000"/>
              </a:solidFill>
              <a:latin typeface="Calibri" pitchFamily="34" charset="0"/>
            </a:endParaRPr>
          </a:p>
          <a:p>
            <a:endParaRPr lang="it-IT" i="1" dirty="0">
              <a:solidFill>
                <a:srgbClr val="C00000"/>
              </a:solidFill>
              <a:latin typeface="Calibri" pitchFamily="34" charset="0"/>
            </a:endParaRPr>
          </a:p>
        </p:txBody>
      </p:sp>
      <p:sp>
        <p:nvSpPr>
          <p:cNvPr id="9" name="Rettangolo 8"/>
          <p:cNvSpPr/>
          <p:nvPr/>
        </p:nvSpPr>
        <p:spPr bwMode="auto">
          <a:xfrm>
            <a:off x="6072198" y="4000504"/>
            <a:ext cx="2071702" cy="1428760"/>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mj-lt"/>
              </a:rPr>
              <a:t>Foto</a:t>
            </a:r>
          </a:p>
        </p:txBody>
      </p:sp>
      <p:pic>
        <p:nvPicPr>
          <p:cNvPr id="1026" name="Picture 2" descr="I.I.S. &quot;San Benedetto&quot;">
            <a:extLst>
              <a:ext uri="{FF2B5EF4-FFF2-40B4-BE49-F238E27FC236}">
                <a16:creationId xmlns:a16="http://schemas.microsoft.com/office/drawing/2014/main" id="{78D31FC2-6119-660C-BDE3-DFD43EE2B5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40" t="34880" r="17240" b="35944"/>
          <a:stretch>
            <a:fillRect/>
          </a:stretch>
        </p:blipFill>
        <p:spPr bwMode="auto">
          <a:xfrm>
            <a:off x="6336184" y="435410"/>
            <a:ext cx="1872208" cy="833685"/>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08" y="250135"/>
            <a:ext cx="1024383" cy="12042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ctrTitle" idx="4294967295"/>
          </p:nvPr>
        </p:nvSpPr>
        <p:spPr>
          <a:xfrm>
            <a:off x="762000" y="228600"/>
            <a:ext cx="8001000" cy="1143000"/>
          </a:xfrm>
        </p:spPr>
        <p:txBody>
          <a:bodyPr lIns="92075" tIns="46038" rIns="92075" bIns="46038"/>
          <a:lstStyle/>
          <a:p>
            <a:pPr eaLnBrk="1" hangingPunct="1"/>
            <a:r>
              <a:rPr lang="it-IT" dirty="0">
                <a:solidFill>
                  <a:srgbClr val="0033CC"/>
                </a:solidFill>
              </a:rPr>
              <a:t>Le slide di progetto</a:t>
            </a:r>
          </a:p>
        </p:txBody>
      </p:sp>
      <p:sp>
        <p:nvSpPr>
          <p:cNvPr id="251907" name="Rectangle 3"/>
          <p:cNvSpPr>
            <a:spLocks noGrp="1" noChangeArrowheads="1"/>
          </p:cNvSpPr>
          <p:nvPr>
            <p:ph type="subTitle" idx="4294967295"/>
          </p:nvPr>
        </p:nvSpPr>
        <p:spPr>
          <a:xfrm>
            <a:off x="990600" y="1219200"/>
            <a:ext cx="7772400" cy="1752600"/>
          </a:xfrm>
        </p:spPr>
        <p:txBody>
          <a:bodyPr lIns="92075" tIns="46038" rIns="92075" bIns="46038"/>
          <a:lstStyle/>
          <a:p>
            <a:pPr marL="609600" indent="-609600" eaLnBrk="1" hangingPunct="1">
              <a:lnSpc>
                <a:spcPct val="80000"/>
              </a:lnSpc>
              <a:buFontTx/>
              <a:buNone/>
            </a:pPr>
            <a:r>
              <a:rPr lang="it-IT" sz="2000" b="1" dirty="0">
                <a:solidFill>
                  <a:srgbClr val="C00000"/>
                </a:solidFill>
                <a:cs typeface="Times New Roman" pitchFamily="18" charset="0"/>
              </a:rPr>
              <a:t>	                    </a:t>
            </a:r>
            <a:r>
              <a:rPr lang="it-IT" sz="2400" dirty="0">
                <a:cs typeface="Times New Roman" pitchFamily="18" charset="0"/>
              </a:rPr>
              <a:t>servono per:</a:t>
            </a:r>
          </a:p>
          <a:p>
            <a:pPr marL="609600" indent="-609600" eaLnBrk="1" hangingPunct="1">
              <a:lnSpc>
                <a:spcPct val="80000"/>
              </a:lnSpc>
              <a:buFontTx/>
              <a:buNone/>
            </a:pPr>
            <a:r>
              <a:rPr lang="it-IT" sz="2400" dirty="0">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il tema oggetto della progettazione e dell</a:t>
            </a:r>
            <a:r>
              <a:rPr lang="it-IT" altLang="it-IT" sz="1800" dirty="0">
                <a:cs typeface="Times New Roman" pitchFamily="18" charset="0"/>
              </a:rPr>
              <a:t>’</a:t>
            </a:r>
            <a:r>
              <a:rPr lang="it-IT" sz="1800" dirty="0">
                <a:cs typeface="Times New Roman" pitchFamily="18" charset="0"/>
              </a:rPr>
              <a:t>apprendimento</a:t>
            </a:r>
          </a:p>
          <a:p>
            <a:pPr marL="609600" indent="-609600" eaLnBrk="1" hangingPunct="1">
              <a:lnSpc>
                <a:spcPct val="120000"/>
              </a:lnSpc>
              <a:buFont typeface="Wingdings" pitchFamily="2" charset="2"/>
              <a:buAutoNum type="arabicPeriod"/>
            </a:pPr>
            <a:r>
              <a:rPr lang="it-IT" sz="1800" dirty="0">
                <a:cs typeface="Times New Roman" pitchFamily="18" charset="0"/>
              </a:rPr>
              <a:t>rammentare il percorso progettuale da seguire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 risultati del lavoro svolto in ciascuna delle fasi previste</a:t>
            </a:r>
          </a:p>
          <a:p>
            <a:pPr marL="609600" indent="-609600" eaLnBrk="1" hangingPunct="1">
              <a:lnSpc>
                <a:spcPct val="120000"/>
              </a:lnSpc>
              <a:buFont typeface="Wingdings" pitchFamily="2" charset="2"/>
              <a:buAutoNum type="arabicPeriod"/>
            </a:pPr>
            <a:r>
              <a:rPr lang="it-IT" sz="1800" dirty="0">
                <a:cs typeface="Times New Roman" pitchFamily="18" charset="0"/>
              </a:rPr>
              <a:t>abituarsi a rappresentare il frutto del proprio lavoro e renderlo fruibile in modo sintetico ai diversi interlocutori che si incontrano </a:t>
            </a:r>
          </a:p>
          <a:p>
            <a:pPr marL="609600" indent="-609600" eaLnBrk="1" hangingPunct="1">
              <a:lnSpc>
                <a:spcPct val="120000"/>
              </a:lnSpc>
              <a:buFont typeface="Wingdings" pitchFamily="2" charset="2"/>
              <a:buAutoNum type="arabicPeriod"/>
            </a:pPr>
            <a:r>
              <a:rPr lang="it-IT" sz="1800" dirty="0">
                <a:cs typeface="Times New Roman" pitchFamily="18" charset="0"/>
              </a:rPr>
              <a:t>dialogare con il metodologo durante i periodi di </a:t>
            </a:r>
            <a:r>
              <a:rPr lang="it-IT" sz="1800" dirty="0" err="1">
                <a:cs typeface="Times New Roman" pitchFamily="18" charset="0"/>
              </a:rPr>
              <a:t>project</a:t>
            </a:r>
            <a:r>
              <a:rPr lang="it-IT" sz="1800" dirty="0">
                <a:cs typeface="Times New Roman" pitchFamily="18" charset="0"/>
              </a:rPr>
              <a:t> work per ricevere un aiuto nel processo progettuale </a:t>
            </a:r>
          </a:p>
          <a:p>
            <a:pPr marL="609600" indent="-609600" eaLnBrk="1" hangingPunct="1">
              <a:lnSpc>
                <a:spcPct val="120000"/>
              </a:lnSpc>
              <a:buFontTx/>
              <a:buNone/>
            </a:pPr>
            <a:endParaRPr lang="it-IT" sz="2000" b="1" dirty="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2"/>
          <p:cNvSpPr>
            <a:spLocks noGrp="1" noChangeArrowheads="1"/>
          </p:cNvSpPr>
          <p:nvPr>
            <p:ph type="ctrTitle" idx="4294967295"/>
          </p:nvPr>
        </p:nvSpPr>
        <p:spPr>
          <a:xfrm>
            <a:off x="762000" y="304800"/>
            <a:ext cx="8001000" cy="1143000"/>
          </a:xfrm>
        </p:spPr>
        <p:txBody>
          <a:bodyPr lIns="92075" tIns="46038" rIns="92075" bIns="46038"/>
          <a:lstStyle/>
          <a:p>
            <a:pPr eaLnBrk="1" hangingPunct="1"/>
            <a:r>
              <a:rPr lang="it-IT">
                <a:solidFill>
                  <a:srgbClr val="0033CC"/>
                </a:solidFill>
              </a:rPr>
              <a:t>Avvertenze</a:t>
            </a:r>
          </a:p>
        </p:txBody>
      </p:sp>
      <p:sp>
        <p:nvSpPr>
          <p:cNvPr id="249859" name="Rectangle 3"/>
          <p:cNvSpPr>
            <a:spLocks noGrp="1" noChangeArrowheads="1"/>
          </p:cNvSpPr>
          <p:nvPr>
            <p:ph type="subTitle" idx="4294967295"/>
          </p:nvPr>
        </p:nvSpPr>
        <p:spPr>
          <a:xfrm>
            <a:off x="714348" y="1000108"/>
            <a:ext cx="7467600" cy="1752600"/>
          </a:xfrm>
        </p:spPr>
        <p:txBody>
          <a:bodyPr lIns="92075" tIns="46038" rIns="92075" bIns="46038"/>
          <a:lstStyle/>
          <a:p>
            <a:pPr marL="609600" indent="-609600" eaLnBrk="1" hangingPunct="1">
              <a:lnSpc>
                <a:spcPct val="80000"/>
              </a:lnSpc>
              <a:buFontTx/>
              <a:buNone/>
            </a:pPr>
            <a:r>
              <a:rPr lang="it-IT" sz="2800" b="1" dirty="0">
                <a:solidFill>
                  <a:srgbClr val="C00000"/>
                </a:solidFill>
                <a:cs typeface="Times New Roman" pitchFamily="18" charset="0"/>
              </a:rPr>
              <a:t>	</a:t>
            </a:r>
            <a:r>
              <a:rPr lang="it-IT" sz="2400" b="1" dirty="0">
                <a:solidFill>
                  <a:srgbClr val="C00000"/>
                </a:solidFill>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la slide di ogni fase può essere ripetuta più volte se il testo che deve contenere è ampio. </a:t>
            </a:r>
          </a:p>
          <a:p>
            <a:pPr marL="609600" indent="-609600" eaLnBrk="1" hangingPunct="1">
              <a:lnSpc>
                <a:spcPct val="120000"/>
              </a:lnSpc>
              <a:buFont typeface="Wingdings" pitchFamily="2" charset="2"/>
              <a:buAutoNum type="arabicPeriod"/>
            </a:pPr>
            <a:r>
              <a:rPr lang="it-IT" sz="1800" dirty="0">
                <a:cs typeface="Times New Roman" pitchFamily="18" charset="0"/>
              </a:rPr>
              <a:t>I caratteri delle parole devono essere grandi perché si possano leggere bene nella proiezione</a:t>
            </a:r>
          </a:p>
          <a:p>
            <a:pPr marL="609600" indent="-609600" eaLnBrk="1" hangingPunct="1">
              <a:lnSpc>
                <a:spcPct val="120000"/>
              </a:lnSpc>
              <a:buFont typeface="Wingdings" pitchFamily="2" charset="2"/>
              <a:buAutoNum type="arabicPeriod"/>
            </a:pPr>
            <a:r>
              <a:rPr lang="it-IT" sz="1800" dirty="0">
                <a:cs typeface="Times New Roman" pitchFamily="18" charset="0"/>
              </a:rPr>
              <a:t>I concetti possono essere esemplificati con schemi, foto, immagini prelevate dalla clip art</a:t>
            </a:r>
          </a:p>
          <a:p>
            <a:pPr marL="609600" indent="-609600" eaLnBrk="1" hangingPunct="1">
              <a:lnSpc>
                <a:spcPct val="120000"/>
              </a:lnSpc>
              <a:buFont typeface="Wingdings" pitchFamily="2" charset="2"/>
              <a:buAutoNum type="arabicPeriod"/>
            </a:pPr>
            <a:r>
              <a:rPr lang="it-IT" sz="1800" dirty="0">
                <a:cs typeface="Times New Roman" pitchFamily="18" charset="0"/>
              </a:rPr>
              <a:t>le foto non devono però essere pesanti per evitare difficoltà di trasferimento </a:t>
            </a:r>
          </a:p>
          <a:p>
            <a:pPr marL="609600" indent="-609600" eaLnBrk="1" hangingPunct="1">
              <a:lnSpc>
                <a:spcPct val="120000"/>
              </a:lnSpc>
              <a:buFont typeface="Wingdings" pitchFamily="2" charset="2"/>
              <a:buAutoNum type="arabicPeriod"/>
            </a:pPr>
            <a:r>
              <a:rPr lang="it-IT" sz="1800" dirty="0">
                <a:cs typeface="Times New Roman" pitchFamily="18" charset="0"/>
              </a:rPr>
              <a:t>dopo aver riempito le slide, togliere le indicazioni sotto i titoli</a:t>
            </a:r>
          </a:p>
          <a:p>
            <a:pPr marL="609600" indent="-609600" eaLnBrk="1" hangingPunct="1">
              <a:lnSpc>
                <a:spcPct val="120000"/>
              </a:lnSpc>
              <a:buFont typeface="Wingdings" pitchFamily="2" charset="2"/>
              <a:buAutoNum type="arabicPeriod"/>
            </a:pPr>
            <a:r>
              <a:rPr lang="it-IT" sz="1800" dirty="0">
                <a:cs typeface="Times New Roman" pitchFamily="18" charset="0"/>
              </a:rPr>
              <a:t>Il processo attivato può essere «circolare», nel senso che svolta una fase si può tornare indietro per approfondire qualcosa che si scopre di aver tralasciato o non aver sufficientemente approfondito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9859"/>
                                        </p:tgtEl>
                                        <p:attrNameLst>
                                          <p:attrName>style.visibility</p:attrName>
                                        </p:attrNameLst>
                                      </p:cBhvr>
                                      <p:to>
                                        <p:strVal val="visible"/>
                                      </p:to>
                                    </p:set>
                                    <p:anim calcmode="lin" valueType="num">
                                      <p:cBhvr additive="base">
                                        <p:cTn id="7" dur="500" fill="hold"/>
                                        <p:tgtEl>
                                          <p:spTgt spid="249859"/>
                                        </p:tgtEl>
                                        <p:attrNameLst>
                                          <p:attrName>ppt_x</p:attrName>
                                        </p:attrNameLst>
                                      </p:cBhvr>
                                      <p:tavLst>
                                        <p:tav tm="0">
                                          <p:val>
                                            <p:strVal val="#ppt_x"/>
                                          </p:val>
                                        </p:tav>
                                        <p:tav tm="100000">
                                          <p:val>
                                            <p:strVal val="#ppt_x"/>
                                          </p:val>
                                        </p:tav>
                                      </p:tavLst>
                                    </p:anim>
                                    <p:anim calcmode="lin" valueType="num">
                                      <p:cBhvr additive="base">
                                        <p:cTn id="8" dur="500" fill="hold"/>
                                        <p:tgtEl>
                                          <p:spTgt spid="249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a:latin typeface="Arial" pitchFamily="34" charset="0"/>
            </a:endParaRPr>
          </a:p>
          <a:p>
            <a:pPr>
              <a:buFont typeface="Arial" pitchFamily="34" charset="0"/>
              <a:buChar char="•"/>
            </a:pPr>
            <a:endParaRPr lang="it-IT"/>
          </a:p>
        </p:txBody>
      </p:sp>
      <p:sp>
        <p:nvSpPr>
          <p:cNvPr id="21507" name="Text Box 4"/>
          <p:cNvSpPr txBox="1">
            <a:spLocks noChangeArrowheads="1"/>
          </p:cNvSpPr>
          <p:nvPr/>
        </p:nvSpPr>
        <p:spPr bwMode="auto">
          <a:xfrm>
            <a:off x="1219200" y="1124744"/>
            <a:ext cx="7139014" cy="584775"/>
          </a:xfrm>
          <a:prstGeom prst="rect">
            <a:avLst/>
          </a:prstGeom>
          <a:noFill/>
          <a:ln w="9525">
            <a:noFill/>
            <a:miter lim="800000"/>
            <a:headEnd/>
            <a:tailEnd/>
          </a:ln>
        </p:spPr>
        <p:txBody>
          <a:bodyPr wrap="square">
            <a:spAutoFit/>
          </a:bodyPr>
          <a:lstStyle/>
          <a:p>
            <a:pPr algn="just">
              <a:spcBef>
                <a:spcPct val="50000"/>
              </a:spcBef>
            </a:pPr>
            <a:r>
              <a:rPr lang="it-IT" b="1" i="1" dirty="0">
                <a:solidFill>
                  <a:srgbClr val="993300"/>
                </a:solidFill>
                <a:latin typeface="Arial" pitchFamily="34" charset="0"/>
              </a:rPr>
              <a:t>Serve per indicare l</a:t>
            </a:r>
            <a:r>
              <a:rPr lang="it-IT" altLang="it-IT" b="1" i="1" dirty="0">
                <a:solidFill>
                  <a:srgbClr val="993300"/>
                </a:solidFill>
                <a:latin typeface="Arial" pitchFamily="34" charset="0"/>
              </a:rPr>
              <a:t>’</a:t>
            </a:r>
            <a:r>
              <a:rPr lang="it-IT" b="1" i="1" dirty="0">
                <a:solidFill>
                  <a:srgbClr val="993300"/>
                </a:solidFill>
                <a:latin typeface="Arial" pitchFamily="34" charset="0"/>
              </a:rPr>
              <a:t>argomento che caratterizza l</a:t>
            </a:r>
            <a:r>
              <a:rPr lang="it-IT" altLang="it-IT" b="1" i="1" dirty="0">
                <a:solidFill>
                  <a:srgbClr val="993300"/>
                </a:solidFill>
                <a:latin typeface="Arial" pitchFamily="34" charset="0"/>
              </a:rPr>
              <a:t>’</a:t>
            </a:r>
            <a:r>
              <a:rPr lang="it-IT" b="1" i="1" dirty="0">
                <a:solidFill>
                  <a:srgbClr val="993300"/>
                </a:solidFill>
                <a:latin typeface="Arial" pitchFamily="34" charset="0"/>
              </a:rPr>
              <a:t>impegno di progettazione e che abbiamo condiviso con la committenza</a:t>
            </a:r>
          </a:p>
        </p:txBody>
      </p:sp>
      <p:sp>
        <p:nvSpPr>
          <p:cNvPr id="5" name="CasellaDiTesto 4"/>
          <p:cNvSpPr txBox="1"/>
          <p:nvPr/>
        </p:nvSpPr>
        <p:spPr>
          <a:xfrm>
            <a:off x="1219200" y="2500306"/>
            <a:ext cx="7281890" cy="707886"/>
          </a:xfrm>
          <a:prstGeom prst="rect">
            <a:avLst/>
          </a:prstGeom>
          <a:noFill/>
        </p:spPr>
        <p:txBody>
          <a:bodyPr wrap="square" rtlCol="0">
            <a:spAutoFit/>
          </a:bodyPr>
          <a:lstStyle/>
          <a:p>
            <a:r>
              <a:rPr lang="it-IT" sz="2000" dirty="0">
                <a:latin typeface="+mn-lt"/>
              </a:rPr>
              <a:t>Ergonomia dei Cammini e degli Itinerari Culturali Europei che passano per il territorio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066800" y="228600"/>
            <a:ext cx="7772400" cy="1143000"/>
          </a:xfrm>
        </p:spPr>
        <p:txBody>
          <a:bodyPr lIns="92075" tIns="46038" rIns="92075" bIns="46038"/>
          <a:lstStyle/>
          <a:p>
            <a:pPr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669925" y="2309813"/>
            <a:ext cx="7181850" cy="2932112"/>
          </a:xfrm>
        </p:spPr>
        <p:txBody>
          <a:bodyPr/>
          <a:lstStyle/>
          <a:p>
            <a:pPr marL="609600" indent="-609600" algn="just" eaLnBrk="1" hangingPunct="1">
              <a:buFont typeface="Wingdings" pitchFamily="2" charset="2"/>
              <a:buAutoNum type="arabicPeriod"/>
            </a:pPr>
            <a:r>
              <a:rPr lang="it-IT" sz="2400" dirty="0"/>
              <a:t>Sollecitazioni</a:t>
            </a:r>
          </a:p>
          <a:p>
            <a:pPr marL="609600" indent="-609600" algn="just" eaLnBrk="1" hangingPunct="1">
              <a:buFont typeface="Wingdings" pitchFamily="2" charset="2"/>
              <a:buAutoNum type="arabicPeriod"/>
            </a:pPr>
            <a:r>
              <a:rPr lang="it-IT" sz="2400" dirty="0"/>
              <a:t>Opportunità</a:t>
            </a:r>
          </a:p>
          <a:p>
            <a:pPr marL="609600" indent="-609600" algn="just" eaLnBrk="1" hangingPunct="1">
              <a:buFont typeface="Wingdings" pitchFamily="2" charset="2"/>
              <a:buAutoNum type="arabicPeriod"/>
            </a:pPr>
            <a:r>
              <a:rPr lang="it-IT" sz="2400" dirty="0"/>
              <a:t>Criticità</a:t>
            </a:r>
          </a:p>
          <a:p>
            <a:pPr marL="609600" indent="-609600" algn="just" eaLnBrk="1" hangingPunct="1">
              <a:buFont typeface="Wingdings" pitchFamily="2" charset="2"/>
              <a:buAutoNum type="arabicPeriod"/>
            </a:pPr>
            <a:r>
              <a:rPr lang="it-IT" sz="2400" dirty="0"/>
              <a:t>Vincoli</a:t>
            </a:r>
          </a:p>
        </p:txBody>
      </p:sp>
      <p:sp>
        <p:nvSpPr>
          <p:cNvPr id="22531" name="Text Box 4"/>
          <p:cNvSpPr txBox="1">
            <a:spLocks noChangeArrowheads="1"/>
          </p:cNvSpPr>
          <p:nvPr/>
        </p:nvSpPr>
        <p:spPr bwMode="auto">
          <a:xfrm>
            <a:off x="1259632" y="1124744"/>
            <a:ext cx="7098582" cy="523220"/>
          </a:xfrm>
          <a:prstGeom prst="rect">
            <a:avLst/>
          </a:prstGeom>
          <a:noFill/>
          <a:ln w="9525">
            <a:noFill/>
            <a:miter lim="800000"/>
            <a:headEnd/>
            <a:tailEnd/>
          </a:ln>
        </p:spPr>
        <p:txBody>
          <a:bodyPr wrap="square">
            <a:spAutoFit/>
          </a:bodyPr>
          <a:lstStyle/>
          <a:p>
            <a:pPr algn="just">
              <a:spcBef>
                <a:spcPct val="50000"/>
              </a:spcBef>
            </a:pPr>
            <a:r>
              <a:rPr lang="it-IT" sz="1400" b="1" i="1" dirty="0">
                <a:solidFill>
                  <a:srgbClr val="993300"/>
                </a:solidFill>
                <a:latin typeface="Arial" pitchFamily="34" charset="0"/>
              </a:rPr>
              <a:t>Serve per chiarire il problema che giustifica il progetto e a predisporre alla negoziazione dell</a:t>
            </a:r>
            <a:r>
              <a:rPr lang="it-IT" altLang="it-IT" sz="1400" b="1" i="1" dirty="0">
                <a:solidFill>
                  <a:srgbClr val="993300"/>
                </a:solidFill>
                <a:latin typeface="Arial" pitchFamily="34" charset="0"/>
              </a:rPr>
              <a:t>’</a:t>
            </a:r>
            <a:r>
              <a:rPr lang="it-IT" sz="1400" b="1" i="1" dirty="0">
                <a:solidFill>
                  <a:srgbClr val="993300"/>
                </a:solidFill>
                <a:latin typeface="Arial" pitchFamily="34" charset="0"/>
              </a:rPr>
              <a:t>obiettivo con il committente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611188" y="512763"/>
            <a:ext cx="8240712"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r>
              <a:rPr lang="it-IT" sz="1400" b="1" i="1" dirty="0">
                <a:solidFill>
                  <a:srgbClr val="993300"/>
                </a:solidFill>
              </a:rPr>
              <a:t>Inserire ciò che dall</a:t>
            </a:r>
            <a:r>
              <a:rPr lang="it-IT" altLang="it-IT" sz="1400" b="1" i="1" dirty="0">
                <a:solidFill>
                  <a:srgbClr val="993300"/>
                </a:solidFill>
              </a:rPr>
              <a:t>’</a:t>
            </a:r>
            <a:r>
              <a:rPr lang="it-IT" sz="1400" b="1" i="1" dirty="0">
                <a:solidFill>
                  <a:srgbClr val="993300"/>
                </a:solidFill>
              </a:rPr>
              <a:t>esterno del tipo di organizzazione su cui si conta di operare, sollecita un cambiamento: </a:t>
            </a:r>
            <a:r>
              <a:rPr lang="it-IT" sz="1400" b="1" i="1" dirty="0" err="1">
                <a:solidFill>
                  <a:srgbClr val="993300"/>
                </a:solidFill>
              </a:rPr>
              <a:t>es</a:t>
            </a:r>
            <a:r>
              <a:rPr lang="it-IT" sz="1400" b="1" i="1" dirty="0">
                <a:solidFill>
                  <a:srgbClr val="993300"/>
                </a:solidFill>
              </a:rPr>
              <a:t>: le leggi, la tecnologia, la società, la competitività, i finanziamenti, gli attori sociali, la stampa, ecc</a:t>
            </a: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755650" y="1916113"/>
            <a:ext cx="7265988" cy="3735387"/>
          </a:xfrm>
        </p:spPr>
        <p:txBody>
          <a:bodyPr/>
          <a:lstStyle/>
          <a:p>
            <a:pPr marL="609600" indent="-609600" algn="just" eaLnBrk="1" hangingPunct="1">
              <a:lnSpc>
                <a:spcPct val="120000"/>
              </a:lnSpc>
            </a:pPr>
            <a:endParaRPr lang="it-IT" sz="1800" b="1" dirty="0"/>
          </a:p>
          <a:p>
            <a:pPr marL="0" indent="0" algn="just" eaLnBrk="1" hangingPunct="1">
              <a:lnSpc>
                <a:spcPct val="120000"/>
              </a:lnSpc>
              <a:buNone/>
            </a:pPr>
            <a:endParaRPr lang="it-IT" sz="1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539750" y="849313"/>
            <a:ext cx="8424863" cy="1066800"/>
          </a:xfrm>
        </p:spPr>
        <p:txBody>
          <a:bodyPr lIns="92075" tIns="46038" rIns="92075" bIns="46038"/>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r>
              <a:rPr lang="it-IT" sz="1400" b="1" i="1" dirty="0">
                <a:solidFill>
                  <a:srgbClr val="993300"/>
                </a:solidFill>
              </a:rPr>
              <a:t>Inserire tutto ciò che dall</a:t>
            </a:r>
            <a:r>
              <a:rPr lang="it-IT" altLang="it-IT" sz="1400" b="1" i="1" dirty="0">
                <a:solidFill>
                  <a:srgbClr val="993300"/>
                </a:solidFill>
              </a:rPr>
              <a:t>’</a:t>
            </a:r>
            <a:r>
              <a:rPr lang="it-IT" sz="1400" b="1" i="1" dirty="0">
                <a:solidFill>
                  <a:srgbClr val="993300"/>
                </a:solidFill>
              </a:rPr>
              <a:t>interno delle organizzazioni del tipo di quelle su cui si conta di operare è visto come un miglioramento</a:t>
            </a:r>
            <a:br>
              <a:rPr lang="it-IT" sz="1400" b="1" i="1" dirty="0">
                <a:solidFill>
                  <a:srgbClr val="993300"/>
                </a:solidFill>
              </a:rPr>
            </a:br>
            <a:r>
              <a:rPr lang="it-IT" sz="1400" b="1" i="1" dirty="0" err="1">
                <a:solidFill>
                  <a:srgbClr val="993300"/>
                </a:solidFill>
              </a:rPr>
              <a:t>es</a:t>
            </a:r>
            <a:r>
              <a:rPr lang="it-IT" sz="1400" b="1" i="1" dirty="0">
                <a:solidFill>
                  <a:srgbClr val="993300"/>
                </a:solidFill>
              </a:rPr>
              <a:t>: una nuova strategia, un vantaggio economico, un bisogno di migliore vivibilità interna o sociale, la risposta ad un bisogno latente non dichiarato, una scelta di immagine o il rafforzamento di una identità, ecc</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827088" y="1052513"/>
            <a:ext cx="7488237" cy="1143000"/>
          </a:xfrm>
        </p:spPr>
        <p:txBody>
          <a:bodyPr lIns="92075" tIns="46038" rIns="92075" bIns="46038"/>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r>
              <a:rPr lang="it-IT" sz="1200" b="1" i="1" dirty="0">
                <a:solidFill>
                  <a:srgbClr val="993300"/>
                </a:solidFill>
              </a:rPr>
              <a:t>Scrivere le problematiche evidenti che vanno affrontate e risolte, almeno quelle che risultano più apparenti, sia inerenti le organizzazioni del tipo di quelle per cui si conta di operare che inerenti il percorso che dovremo seguire. Esse saranno poi approfondite con l</a:t>
            </a:r>
            <a:r>
              <a:rPr lang="it-IT" altLang="it-IT" sz="1200" b="1" i="1" dirty="0">
                <a:solidFill>
                  <a:srgbClr val="993300"/>
                </a:solidFill>
              </a:rPr>
              <a:t>’</a:t>
            </a:r>
            <a:r>
              <a:rPr lang="it-IT" sz="1200" b="1" i="1" dirty="0">
                <a:solidFill>
                  <a:srgbClr val="993300"/>
                </a:solidFill>
              </a:rPr>
              <a:t>analisi, ma all</a:t>
            </a:r>
            <a:r>
              <a:rPr lang="it-IT" altLang="it-IT" sz="1200" b="1" i="1" dirty="0">
                <a:solidFill>
                  <a:srgbClr val="993300"/>
                </a:solidFill>
              </a:rPr>
              <a:t>’</a:t>
            </a:r>
            <a:r>
              <a:rPr lang="it-IT" sz="1200" b="1" i="1" dirty="0">
                <a:solidFill>
                  <a:srgbClr val="993300"/>
                </a:solidFill>
              </a:rPr>
              <a:t>inizio questo esercizio serve per rilevare le percezioni di partenza, quelle che motivano l</a:t>
            </a:r>
            <a:r>
              <a:rPr lang="it-IT" altLang="it-IT" sz="1200" b="1" i="1" dirty="0">
                <a:solidFill>
                  <a:srgbClr val="993300"/>
                </a:solidFill>
              </a:rPr>
              <a:t>’</a:t>
            </a:r>
            <a:r>
              <a:rPr lang="it-IT" sz="1200" b="1" i="1" dirty="0">
                <a:solidFill>
                  <a:srgbClr val="993300"/>
                </a:solidFill>
              </a:rPr>
              <a:t>avvio di un progetto. Es: inefficienze, bassa qualità, insoddisfazione dell</a:t>
            </a:r>
            <a:r>
              <a:rPr lang="it-IT" altLang="it-IT" sz="1200" b="1" i="1" dirty="0">
                <a:solidFill>
                  <a:srgbClr val="993300"/>
                </a:solidFill>
              </a:rPr>
              <a:t>’</a:t>
            </a:r>
            <a:r>
              <a:rPr lang="it-IT" sz="1200" b="1" i="1" dirty="0">
                <a:solidFill>
                  <a:srgbClr val="993300"/>
                </a:solidFill>
              </a:rPr>
              <a:t>utenza o dei collaboratori, alto costo dell</a:t>
            </a:r>
            <a:r>
              <a:rPr lang="it-IT" altLang="it-IT" sz="1200" b="1" i="1" dirty="0">
                <a:solidFill>
                  <a:srgbClr val="993300"/>
                </a:solidFill>
              </a:rPr>
              <a:t>’</a:t>
            </a:r>
            <a:r>
              <a:rPr lang="it-IT" sz="1200" b="1" i="1" dirty="0">
                <a:solidFill>
                  <a:srgbClr val="993300"/>
                </a:solidFill>
              </a:rPr>
              <a:t>attività, cultura inadeguata, scarsa professionalità, carenza di organico,</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85786" y="2786058"/>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561975" y="765175"/>
            <a:ext cx="8066088"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r>
              <a:rPr lang="it-IT" sz="1200" b="1" i="1" dirty="0">
                <a:solidFill>
                  <a:srgbClr val="993300"/>
                </a:solidFill>
              </a:rPr>
              <a:t>Scrivere i limiti entro cui il progetto si deve muovere e che sono da considerarsi </a:t>
            </a:r>
            <a:r>
              <a:rPr lang="it-IT" altLang="it-IT" sz="1200" b="1" i="1" dirty="0">
                <a:solidFill>
                  <a:srgbClr val="993300"/>
                </a:solidFill>
              </a:rPr>
              <a:t>“</a:t>
            </a:r>
            <a:r>
              <a:rPr lang="it-IT" sz="1200" b="1" i="1" dirty="0">
                <a:solidFill>
                  <a:srgbClr val="993300"/>
                </a:solidFill>
              </a:rPr>
              <a:t>paletti</a:t>
            </a:r>
            <a:r>
              <a:rPr lang="it-IT" altLang="it-IT" sz="1200" b="1" i="1" dirty="0">
                <a:solidFill>
                  <a:srgbClr val="993300"/>
                </a:solidFill>
              </a:rPr>
              <a:t>”</a:t>
            </a:r>
            <a:r>
              <a:rPr lang="it-IT" sz="1200" b="1" i="1" dirty="0">
                <a:solidFill>
                  <a:srgbClr val="993300"/>
                </a:solidFill>
              </a:rPr>
              <a:t> da non superare o condizioni di sbarramento da superare con attenzione, </a:t>
            </a:r>
            <a:br>
              <a:rPr lang="it-IT" sz="1200" b="1" i="1" dirty="0">
                <a:solidFill>
                  <a:srgbClr val="993300"/>
                </a:solidFill>
              </a:rPr>
            </a:br>
            <a:r>
              <a:rPr lang="it-IT" sz="1200" b="1" i="1" dirty="0">
                <a:solidFill>
                  <a:srgbClr val="993300"/>
                </a:solidFill>
              </a:rPr>
              <a:t>es: il tempo di realizzazione, il budget disponibile, le regole interne, la strategia di cui tener conto, le modalità di comunicazione da adottare nei riguardi di alcuni interlocutori interni o esterni, ecc.</a:t>
            </a:r>
            <a:br>
              <a:rPr lang="it-IT" sz="1200" b="1" i="1" dirty="0">
                <a:solidFill>
                  <a:srgbClr val="993300"/>
                </a:solidFill>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755650" y="381000"/>
            <a:ext cx="6781800" cy="1066800"/>
          </a:xfrm>
        </p:spPr>
        <p:txBody>
          <a:bodyPr lIns="92075" tIns="46038" rIns="92075" bIns="46038"/>
          <a:lstStyle/>
          <a:p>
            <a:pPr eaLnBrk="1" hangingPunct="1"/>
            <a:r>
              <a:rPr lang="it-IT" sz="3200" dirty="0">
                <a:solidFill>
                  <a:srgbClr val="0000FF"/>
                </a:solidFill>
                <a:latin typeface="Arial Black" pitchFamily="34" charset="0"/>
              </a:rPr>
              <a:t>Obiettivo del progetto</a:t>
            </a:r>
          </a:p>
        </p:txBody>
      </p:sp>
      <p:sp>
        <p:nvSpPr>
          <p:cNvPr id="215043" name="Rectangle 3"/>
          <p:cNvSpPr>
            <a:spLocks noGrp="1" noChangeArrowheads="1"/>
          </p:cNvSpPr>
          <p:nvPr>
            <p:ph type="body" idx="4294967295"/>
          </p:nvPr>
        </p:nvSpPr>
        <p:spPr>
          <a:xfrm>
            <a:off x="827088" y="1196974"/>
            <a:ext cx="6623050" cy="1007889"/>
          </a:xfrm>
        </p:spPr>
        <p:txBody>
          <a:bodyPr/>
          <a:lstStyle/>
          <a:p>
            <a:pPr eaLnBrk="1" hangingPunct="1">
              <a:lnSpc>
                <a:spcPct val="80000"/>
              </a:lnSpc>
              <a:buFontTx/>
              <a:buNone/>
            </a:pPr>
            <a:r>
              <a:rPr lang="it-IT" sz="1100" dirty="0">
                <a:solidFill>
                  <a:srgbClr val="0000FF"/>
                </a:solidFill>
              </a:rPr>
              <a:t>  </a:t>
            </a:r>
            <a:r>
              <a:rPr lang="it-IT" sz="1100" b="1" i="1" dirty="0">
                <a:solidFill>
                  <a:srgbClr val="0000FF"/>
                </a:solidFill>
              </a:rPr>
              <a:t>	</a:t>
            </a:r>
            <a:r>
              <a:rPr lang="it-IT" sz="1200" b="1" i="1" dirty="0">
                <a:solidFill>
                  <a:srgbClr val="993300"/>
                </a:solidFill>
              </a:rPr>
              <a:t>E</a:t>
            </a:r>
            <a:r>
              <a:rPr lang="it-IT" altLang="it-IT" sz="1200" b="1" i="1" dirty="0">
                <a:solidFill>
                  <a:srgbClr val="993300"/>
                </a:solidFill>
              </a:rPr>
              <a:t>’</a:t>
            </a:r>
            <a:r>
              <a:rPr lang="it-IT" sz="1200" b="1" i="1" dirty="0">
                <a:solidFill>
                  <a:srgbClr val="993300"/>
                </a:solidFill>
              </a:rPr>
              <a:t> la finalità del lavoro progettuale su cui si intende lavorare. Si differenzia dal tema perché mentre il primo è più generale, il secondo è specifico e puntuale. Esso è il frutto della negoziazione effettuata con il committente  una volta che è più chiaro il contesto d’azione che risulta più chiaro avendo rilevato lo scenario.</a:t>
            </a:r>
          </a:p>
        </p:txBody>
      </p:sp>
      <p:sp>
        <p:nvSpPr>
          <p:cNvPr id="4" name="CasellaDiTesto 3"/>
          <p:cNvSpPr txBox="1"/>
          <p:nvPr/>
        </p:nvSpPr>
        <p:spPr>
          <a:xfrm>
            <a:off x="1187624" y="2571744"/>
            <a:ext cx="7313466" cy="338554"/>
          </a:xfrm>
          <a:prstGeom prst="rect">
            <a:avLst/>
          </a:prstGeom>
          <a:noFill/>
        </p:spPr>
        <p:txBody>
          <a:bodyPr wrap="square" rtlCol="0">
            <a:spAutoFit/>
          </a:bodyPr>
          <a:lstStyle/>
          <a:p>
            <a:r>
              <a:rPr lang="it-IT" b="1" dirty="0">
                <a:latin typeface="+mn-lt"/>
              </a:rPr>
              <a:t>Descrivere in modo puntuale l’obiettivo </a:t>
            </a:r>
            <a:r>
              <a:rPr lang="it-IT" b="1" dirty="0" err="1">
                <a:latin typeface="+mn-lt"/>
              </a:rPr>
              <a:t>progettuale……</a:t>
            </a:r>
            <a:endParaRPr lang="it-IT"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5042"/>
                                        </p:tgtEl>
                                        <p:attrNameLst>
                                          <p:attrName>style.color</p:attrName>
                                        </p:attrNameLst>
                                      </p:cBhvr>
                                      <p:to>
                                        <p:clrVal>
                                          <a:schemeClr val="accent2"/>
                                        </p:clrVal>
                                      </p:to>
                                    </p:set>
                                    <p:set>
                                      <p:cBhvr>
                                        <p:cTn id="7" dur="500" autoRev="1" fill="hold"/>
                                        <p:tgtEl>
                                          <p:spTgt spid="215042"/>
                                        </p:tgtEl>
                                        <p:attrNameLst>
                                          <p:attrName>fillcolor</p:attrName>
                                        </p:attrNameLst>
                                      </p:cBhvr>
                                      <p:to>
                                        <p:clrVal>
                                          <a:schemeClr val="accent2"/>
                                        </p:clrVal>
                                      </p:to>
                                    </p:set>
                                    <p:set>
                                      <p:cBhvr>
                                        <p:cTn id="8" dur="500" autoRev="1" fill="hold"/>
                                        <p:tgtEl>
                                          <p:spTgt spid="215042"/>
                                        </p:tgtEl>
                                        <p:attrNameLst>
                                          <p:attrName>fill.type</p:attrName>
                                        </p:attrNameLst>
                                      </p:cBhvr>
                                      <p:to>
                                        <p:strVal val="solid"/>
                                      </p:to>
                                    </p:set>
                                  </p:childTnLst>
                                </p:cTn>
                              </p:par>
                            </p:childTnLst>
                          </p:cTn>
                        </p:par>
                        <p:par>
                          <p:cTn id="9" fill="hold" nodeType="afterGroup">
                            <p:stCondLst>
                              <p:cond delay="2900"/>
                            </p:stCondLst>
                            <p:childTnLst>
                              <p:par>
                                <p:cTn id="10" presetID="5" presetClass="entr" presetSubtype="10" fill="hold" nodeType="afterEffect">
                                  <p:stCondLst>
                                    <p:cond delay="0"/>
                                  </p:stCondLst>
                                  <p:childTnLst>
                                    <p:set>
                                      <p:cBhvr>
                                        <p:cTn id="11" dur="1" fill="hold">
                                          <p:stCondLst>
                                            <p:cond delay="0"/>
                                          </p:stCondLst>
                                        </p:cTn>
                                        <p:tgtEl>
                                          <p:spTgt spid="215043">
                                            <p:txEl>
                                              <p:charRg st="0" end="2"/>
                                            </p:txEl>
                                          </p:spTgt>
                                        </p:tgtEl>
                                        <p:attrNameLst>
                                          <p:attrName>style.visibility</p:attrName>
                                        </p:attrNameLst>
                                      </p:cBhvr>
                                      <p:to>
                                        <p:strVal val="visible"/>
                                      </p:to>
                                    </p:set>
                                    <p:animEffect transition="in" filter="checkerboard(across)">
                                      <p:cBhvr>
                                        <p:cTn id="12" dur="500"/>
                                        <p:tgtEl>
                                          <p:spTgt spid="215043">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7D41001-777C-E6D4-4CEE-A61D325E7260}"/>
              </a:ext>
            </a:extLst>
          </p:cNvPr>
          <p:cNvGrpSpPr/>
          <p:nvPr/>
        </p:nvGrpSpPr>
        <p:grpSpPr>
          <a:xfrm>
            <a:off x="971600" y="1484784"/>
            <a:ext cx="6140346" cy="656571"/>
            <a:chOff x="901235" y="2067105"/>
            <a:chExt cx="6044331" cy="656571"/>
          </a:xfrm>
        </p:grpSpPr>
        <p:cxnSp>
          <p:nvCxnSpPr>
            <p:cNvPr id="3" name="Connettore diritto a freccia 2">
              <a:extLst>
                <a:ext uri="{FF2B5EF4-FFF2-40B4-BE49-F238E27FC236}">
                  <a16:creationId xmlns:a16="http://schemas.microsoft.com/office/drawing/2014/main" id="{9B44EFDD-DC27-879A-0BF2-8A9965CC9571}"/>
                </a:ext>
              </a:extLst>
            </p:cNvPr>
            <p:cNvCxnSpPr>
              <a:cxnSpLocks/>
            </p:cNvCxnSpPr>
            <p:nvPr/>
          </p:nvCxnSpPr>
          <p:spPr bwMode="auto">
            <a:xfrm flipV="1">
              <a:off x="901235" y="2399640"/>
              <a:ext cx="5480980" cy="2550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4" name="Rettangolo 3">
              <a:extLst>
                <a:ext uri="{FF2B5EF4-FFF2-40B4-BE49-F238E27FC236}">
                  <a16:creationId xmlns:a16="http://schemas.microsoft.com/office/drawing/2014/main" id="{2CEB071D-23BC-E2CC-A975-7D294945DF2F}"/>
                </a:ext>
              </a:extLst>
            </p:cNvPr>
            <p:cNvSpPr/>
            <p:nvPr/>
          </p:nvSpPr>
          <p:spPr bwMode="auto">
            <a:xfrm>
              <a:off x="901235"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05/01</a:t>
              </a:r>
              <a:endParaRPr kumimoji="0" lang="it-IT" sz="1600" b="0" i="0" u="none" strike="noStrike" cap="none" normalizeH="0" baseline="0" dirty="0">
                <a:ln>
                  <a:noFill/>
                </a:ln>
                <a:solidFill>
                  <a:schemeClr val="tx1"/>
                </a:solidFill>
                <a:effectLst/>
                <a:latin typeface="Times New Roman" pitchFamily="18" charset="0"/>
              </a:endParaRPr>
            </a:p>
          </p:txBody>
        </p:sp>
        <p:sp>
          <p:nvSpPr>
            <p:cNvPr id="5" name="Rettangolo 4">
              <a:extLst>
                <a:ext uri="{FF2B5EF4-FFF2-40B4-BE49-F238E27FC236}">
                  <a16:creationId xmlns:a16="http://schemas.microsoft.com/office/drawing/2014/main" id="{75E8B8B2-68E4-AC12-D8FC-F03FBA39E779}"/>
                </a:ext>
              </a:extLst>
            </p:cNvPr>
            <p:cNvSpPr/>
            <p:nvPr/>
          </p:nvSpPr>
          <p:spPr bwMode="auto">
            <a:xfrm>
              <a:off x="236028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12/02</a:t>
              </a:r>
            </a:p>
          </p:txBody>
        </p:sp>
        <p:sp>
          <p:nvSpPr>
            <p:cNvPr id="6" name="Rettangolo 5">
              <a:extLst>
                <a:ext uri="{FF2B5EF4-FFF2-40B4-BE49-F238E27FC236}">
                  <a16:creationId xmlns:a16="http://schemas.microsoft.com/office/drawing/2014/main" id="{4BF5787D-D271-9F68-A2E1-EB6E8EF7E65B}"/>
                </a:ext>
              </a:extLst>
            </p:cNvPr>
            <p:cNvSpPr/>
            <p:nvPr/>
          </p:nvSpPr>
          <p:spPr bwMode="auto">
            <a:xfrm>
              <a:off x="3677739" y="2067105"/>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17/02</a:t>
              </a:r>
            </a:p>
          </p:txBody>
        </p:sp>
        <p:sp>
          <p:nvSpPr>
            <p:cNvPr id="7" name="Rettangolo 6">
              <a:extLst>
                <a:ext uri="{FF2B5EF4-FFF2-40B4-BE49-F238E27FC236}">
                  <a16:creationId xmlns:a16="http://schemas.microsoft.com/office/drawing/2014/main" id="{6F397CDE-C31F-7711-2011-56EEA28BEC5D}"/>
                </a:ext>
              </a:extLst>
            </p:cNvPr>
            <p:cNvSpPr/>
            <p:nvPr/>
          </p:nvSpPr>
          <p:spPr bwMode="auto">
            <a:xfrm>
              <a:off x="5071617"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05/03</a:t>
              </a:r>
            </a:p>
          </p:txBody>
        </p:sp>
        <p:sp>
          <p:nvSpPr>
            <p:cNvPr id="8" name="Rettangolo 7">
              <a:extLst>
                <a:ext uri="{FF2B5EF4-FFF2-40B4-BE49-F238E27FC236}">
                  <a16:creationId xmlns:a16="http://schemas.microsoft.com/office/drawing/2014/main" id="{D3C59391-F56D-58D7-2D5C-82A66BDF831E}"/>
                </a:ext>
              </a:extLst>
            </p:cNvPr>
            <p:cNvSpPr/>
            <p:nvPr/>
          </p:nvSpPr>
          <p:spPr bwMode="auto">
            <a:xfrm>
              <a:off x="636950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17/03</a:t>
              </a:r>
            </a:p>
          </p:txBody>
        </p:sp>
      </p:grpSp>
      <p:sp>
        <p:nvSpPr>
          <p:cNvPr id="9" name="Rettangolo 8">
            <a:extLst>
              <a:ext uri="{FF2B5EF4-FFF2-40B4-BE49-F238E27FC236}">
                <a16:creationId xmlns:a16="http://schemas.microsoft.com/office/drawing/2014/main" id="{EDB3EB89-5FC1-13A7-CBA9-57FB38564DB4}"/>
              </a:ext>
            </a:extLst>
          </p:cNvPr>
          <p:cNvSpPr/>
          <p:nvPr/>
        </p:nvSpPr>
        <p:spPr bwMode="auto">
          <a:xfrm>
            <a:off x="7887356" y="1355524"/>
            <a:ext cx="782661" cy="849340"/>
          </a:xfrm>
          <a:prstGeom prst="rect">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    </a:t>
            </a:r>
            <a:r>
              <a:rPr kumimoji="0" lang="it-IT" sz="3200" b="1" i="0" u="none" strike="noStrike" cap="none" normalizeH="0" baseline="0" dirty="0" err="1">
                <a:ln>
                  <a:noFill/>
                </a:ln>
                <a:solidFill>
                  <a:schemeClr val="bg1"/>
                </a:solidFill>
                <a:effectLst/>
                <a:latin typeface="Times New Roman" pitchFamily="18" charset="0"/>
              </a:rPr>
              <a:t>P</a:t>
            </a:r>
            <a:endParaRPr kumimoji="0" lang="it-IT" sz="3200" b="1" i="0" u="none" strike="noStrike" cap="none" normalizeH="0" baseline="0" dirty="0">
              <a:ln>
                <a:noFill/>
              </a:ln>
              <a:solidFill>
                <a:schemeClr val="bg1"/>
              </a:solidFill>
              <a:effectLst/>
              <a:latin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it-IT" sz="2000" b="1" dirty="0"/>
              <a:t>24/03</a:t>
            </a:r>
            <a:endParaRPr kumimoji="0" lang="it-IT" sz="1100" b="1" i="0" u="none" strike="noStrike" cap="none" normalizeH="0" baseline="0" dirty="0">
              <a:ln>
                <a:noFill/>
              </a:ln>
              <a:effectLst/>
              <a:latin typeface="Times New Roman" pitchFamily="18" charset="0"/>
            </a:endParaRPr>
          </a:p>
        </p:txBody>
      </p:sp>
      <p:sp>
        <p:nvSpPr>
          <p:cNvPr id="10" name="Rectangle 2">
            <a:extLst>
              <a:ext uri="{FF2B5EF4-FFF2-40B4-BE49-F238E27FC236}">
                <a16:creationId xmlns:a16="http://schemas.microsoft.com/office/drawing/2014/main" id="{6749D9B9-8130-D181-4F6E-8B2AB325D2C0}"/>
              </a:ext>
            </a:extLst>
          </p:cNvPr>
          <p:cNvSpPr txBox="1">
            <a:spLocks noChangeArrowheads="1"/>
          </p:cNvSpPr>
          <p:nvPr/>
        </p:nvSpPr>
        <p:spPr bwMode="auto">
          <a:xfrm>
            <a:off x="1382746" y="1944991"/>
            <a:ext cx="614158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0000FF"/>
                </a:solidFill>
                <a:latin typeface="Arial Black" pitchFamily="34" charset="0"/>
              </a:rPr>
              <a:t>cinque workshop di due ore di Metodo</a:t>
            </a:r>
            <a:endParaRPr lang="it-IT" sz="1000" b="1" i="1" kern="0" dirty="0">
              <a:solidFill>
                <a:srgbClr val="993300"/>
              </a:solidFill>
            </a:endParaRPr>
          </a:p>
        </p:txBody>
      </p:sp>
      <p:sp>
        <p:nvSpPr>
          <p:cNvPr id="11" name="Rectangle 2">
            <a:extLst>
              <a:ext uri="{FF2B5EF4-FFF2-40B4-BE49-F238E27FC236}">
                <a16:creationId xmlns:a16="http://schemas.microsoft.com/office/drawing/2014/main" id="{0DE82D75-F72D-A8CF-3BBA-561D1C1231A8}"/>
              </a:ext>
            </a:extLst>
          </p:cNvPr>
          <p:cNvSpPr txBox="1">
            <a:spLocks noChangeArrowheads="1"/>
          </p:cNvSpPr>
          <p:nvPr/>
        </p:nvSpPr>
        <p:spPr bwMode="auto">
          <a:xfrm>
            <a:off x="1311301" y="4177805"/>
            <a:ext cx="6516118"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FF0000"/>
                </a:solidFill>
                <a:latin typeface="Arial Black" pitchFamily="34" charset="0"/>
              </a:rPr>
              <a:t>cinque momenti di progettazione in gruppo</a:t>
            </a:r>
            <a:endParaRPr lang="it-IT" sz="1000" b="1" i="1" kern="0" dirty="0">
              <a:solidFill>
                <a:srgbClr val="FF0000"/>
              </a:solidFill>
            </a:endParaRPr>
          </a:p>
        </p:txBody>
      </p:sp>
      <p:grpSp>
        <p:nvGrpSpPr>
          <p:cNvPr id="12" name="Gruppo 11">
            <a:extLst>
              <a:ext uri="{FF2B5EF4-FFF2-40B4-BE49-F238E27FC236}">
                <a16:creationId xmlns:a16="http://schemas.microsoft.com/office/drawing/2014/main" id="{526E86AB-F56D-2663-49BD-122CA8989320}"/>
              </a:ext>
            </a:extLst>
          </p:cNvPr>
          <p:cNvGrpSpPr/>
          <p:nvPr/>
        </p:nvGrpSpPr>
        <p:grpSpPr>
          <a:xfrm>
            <a:off x="1756243" y="3497319"/>
            <a:ext cx="5904656" cy="626640"/>
            <a:chOff x="1691680" y="4458360"/>
            <a:chExt cx="5904656" cy="626640"/>
          </a:xfrm>
        </p:grpSpPr>
        <p:sp>
          <p:nvSpPr>
            <p:cNvPr id="13" name="Rettangolo 12">
              <a:extLst>
                <a:ext uri="{FF2B5EF4-FFF2-40B4-BE49-F238E27FC236}">
                  <a16:creationId xmlns:a16="http://schemas.microsoft.com/office/drawing/2014/main" id="{B115A8C5-5FE8-AE38-8286-9E8DD2A4407C}"/>
                </a:ext>
              </a:extLst>
            </p:cNvPr>
            <p:cNvSpPr/>
            <p:nvPr/>
          </p:nvSpPr>
          <p:spPr bwMode="auto">
            <a:xfrm>
              <a:off x="1691680"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a:ln>
                  <a:noFill/>
                </a:ln>
                <a:solidFill>
                  <a:srgbClr val="FF0000"/>
                </a:solidFill>
                <a:effectLst/>
                <a:latin typeface="Times New Roman" pitchFamily="18" charset="0"/>
              </a:endParaRPr>
            </a:p>
          </p:txBody>
        </p:sp>
        <p:sp>
          <p:nvSpPr>
            <p:cNvPr id="14" name="Rettangolo 13">
              <a:extLst>
                <a:ext uri="{FF2B5EF4-FFF2-40B4-BE49-F238E27FC236}">
                  <a16:creationId xmlns:a16="http://schemas.microsoft.com/office/drawing/2014/main" id="{70669EF8-C1A1-97DF-0328-8881ADD72E12}"/>
                </a:ext>
              </a:extLst>
            </p:cNvPr>
            <p:cNvSpPr/>
            <p:nvPr/>
          </p:nvSpPr>
          <p:spPr bwMode="auto">
            <a:xfrm>
              <a:off x="3013004"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5" name="Rettangolo 14">
              <a:extLst>
                <a:ext uri="{FF2B5EF4-FFF2-40B4-BE49-F238E27FC236}">
                  <a16:creationId xmlns:a16="http://schemas.microsoft.com/office/drawing/2014/main" id="{253A5E80-F773-FAD6-0567-B071968EEBE0}"/>
                </a:ext>
              </a:extLst>
            </p:cNvPr>
            <p:cNvSpPr/>
            <p:nvPr/>
          </p:nvSpPr>
          <p:spPr bwMode="auto">
            <a:xfrm>
              <a:off x="4361983"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6" name="Rettangolo 15">
              <a:extLst>
                <a:ext uri="{FF2B5EF4-FFF2-40B4-BE49-F238E27FC236}">
                  <a16:creationId xmlns:a16="http://schemas.microsoft.com/office/drawing/2014/main" id="{384C2DC8-A74E-5326-EF6E-C7D02F7F9773}"/>
                </a:ext>
              </a:extLst>
            </p:cNvPr>
            <p:cNvSpPr/>
            <p:nvPr/>
          </p:nvSpPr>
          <p:spPr bwMode="auto">
            <a:xfrm>
              <a:off x="5746034" y="4493342"/>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7" name="Rettangolo 16">
              <a:extLst>
                <a:ext uri="{FF2B5EF4-FFF2-40B4-BE49-F238E27FC236}">
                  <a16:creationId xmlns:a16="http://schemas.microsoft.com/office/drawing/2014/main" id="{5C6D968C-4082-B871-DE27-A6533778B75A}"/>
                </a:ext>
              </a:extLst>
            </p:cNvPr>
            <p:cNvSpPr/>
            <p:nvPr/>
          </p:nvSpPr>
          <p:spPr bwMode="auto">
            <a:xfrm>
              <a:off x="6999742" y="4508936"/>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grpSp>
      <p:grpSp>
        <p:nvGrpSpPr>
          <p:cNvPr id="18" name="Gruppo 17">
            <a:extLst>
              <a:ext uri="{FF2B5EF4-FFF2-40B4-BE49-F238E27FC236}">
                <a16:creationId xmlns:a16="http://schemas.microsoft.com/office/drawing/2014/main" id="{55B6FC6B-8207-4DDE-225B-F71175EAD04D}"/>
              </a:ext>
            </a:extLst>
          </p:cNvPr>
          <p:cNvGrpSpPr/>
          <p:nvPr/>
        </p:nvGrpSpPr>
        <p:grpSpPr>
          <a:xfrm>
            <a:off x="1787701" y="3820115"/>
            <a:ext cx="360" cy="360"/>
            <a:chOff x="1715693" y="4402436"/>
            <a:chExt cx="360" cy="360"/>
          </a:xfrm>
        </p:grpSpPr>
        <mc:AlternateContent xmlns:mc="http://schemas.openxmlformats.org/markup-compatibility/2006" xmlns:p14="http://schemas.microsoft.com/office/powerpoint/2010/main">
          <mc:Choice Requires="p14">
            <p:contentPart p14:bwMode="auto" r:id="rId2">
              <p14:nvContentPartPr>
                <p14:cNvPr id="19" name="Input penna 18">
                  <a:extLst>
                    <a:ext uri="{FF2B5EF4-FFF2-40B4-BE49-F238E27FC236}">
                      <a16:creationId xmlns:a16="http://schemas.microsoft.com/office/drawing/2014/main" id="{B5001C6D-1169-34AF-FF01-C9E6AC3FD084}"/>
                    </a:ext>
                  </a:extLst>
                </p14:cNvPr>
                <p14:cNvContentPartPr/>
                <p14:nvPr/>
              </p14:nvContentPartPr>
              <p14:xfrm>
                <a:off x="1715693" y="4402436"/>
                <a:ext cx="360" cy="360"/>
              </p14:xfrm>
            </p:contentPart>
          </mc:Choice>
          <mc:Fallback xmlns="">
            <p:pic>
              <p:nvPicPr>
                <p:cNvPr id="27" name="Input penna 26">
                  <a:extLst>
                    <a:ext uri="{FF2B5EF4-FFF2-40B4-BE49-F238E27FC236}">
                      <a16:creationId xmlns:a16="http://schemas.microsoft.com/office/drawing/2014/main" id="{1521F485-BAD0-54A8-8EC9-F01680631392}"/>
                    </a:ext>
                  </a:extLst>
                </p:cNvPr>
                <p:cNvPicPr/>
                <p:nvPr/>
              </p:nvPicPr>
              <p:blipFill>
                <a:blip r:embed="rId4"/>
                <a:stretch>
                  <a:fillRect/>
                </a:stretch>
              </p:blipFill>
              <p:spPr>
                <a:xfrm>
                  <a:off x="1709573" y="439631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put penna 19">
                  <a:extLst>
                    <a:ext uri="{FF2B5EF4-FFF2-40B4-BE49-F238E27FC236}">
                      <a16:creationId xmlns:a16="http://schemas.microsoft.com/office/drawing/2014/main" id="{D2001518-18B6-830A-216D-6FA2EBDEA565}"/>
                    </a:ext>
                  </a:extLst>
                </p14:cNvPr>
                <p14:cNvContentPartPr/>
                <p14:nvPr/>
              </p14:nvContentPartPr>
              <p14:xfrm>
                <a:off x="1715693" y="4402436"/>
                <a:ext cx="360" cy="360"/>
              </p14:xfrm>
            </p:contentPart>
          </mc:Choice>
          <mc:Fallback xmlns="">
            <p:pic>
              <p:nvPicPr>
                <p:cNvPr id="28" name="Input penna 27">
                  <a:extLst>
                    <a:ext uri="{FF2B5EF4-FFF2-40B4-BE49-F238E27FC236}">
                      <a16:creationId xmlns:a16="http://schemas.microsoft.com/office/drawing/2014/main" id="{2FA7478E-F378-79C5-0128-81504CB0F413}"/>
                    </a:ext>
                  </a:extLst>
                </p:cNvPr>
                <p:cNvPicPr/>
                <p:nvPr/>
              </p:nvPicPr>
              <p:blipFill>
                <a:blip r:embed="rId4"/>
                <a:stretch>
                  <a:fillRect/>
                </a:stretch>
              </p:blipFill>
              <p:spPr>
                <a:xfrm>
                  <a:off x="1709573" y="439631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1" name="Input penna 20">
                <a:extLst>
                  <a:ext uri="{FF2B5EF4-FFF2-40B4-BE49-F238E27FC236}">
                    <a16:creationId xmlns:a16="http://schemas.microsoft.com/office/drawing/2014/main" id="{0B9A797D-E1DC-B310-8F23-3173F1A59A80}"/>
                  </a:ext>
                </a:extLst>
              </p14:cNvPr>
              <p14:cNvContentPartPr/>
              <p14:nvPr/>
            </p14:nvContentPartPr>
            <p14:xfrm>
              <a:off x="1821541" y="3808955"/>
              <a:ext cx="360" cy="360"/>
            </p14:xfrm>
          </p:contentPart>
        </mc:Choice>
        <mc:Fallback xmlns="">
          <p:pic>
            <p:nvPicPr>
              <p:cNvPr id="21" name="Input penna 20">
                <a:extLst>
                  <a:ext uri="{FF2B5EF4-FFF2-40B4-BE49-F238E27FC236}">
                    <a16:creationId xmlns:a16="http://schemas.microsoft.com/office/drawing/2014/main" id="{0B9A797D-E1DC-B310-8F23-3173F1A59A80}"/>
                  </a:ext>
                </a:extLst>
              </p:cNvPr>
              <p:cNvPicPr/>
              <p:nvPr/>
            </p:nvPicPr>
            <p:blipFill>
              <a:blip r:embed="rId7"/>
              <a:stretch>
                <a:fillRect/>
              </a:stretch>
            </p:blipFill>
            <p:spPr>
              <a:xfrm>
                <a:off x="1815421" y="380283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put penna 21">
                <a:extLst>
                  <a:ext uri="{FF2B5EF4-FFF2-40B4-BE49-F238E27FC236}">
                    <a16:creationId xmlns:a16="http://schemas.microsoft.com/office/drawing/2014/main" id="{AAE77065-08C1-A7A9-3D39-6003A2390FAC}"/>
                  </a:ext>
                </a:extLst>
              </p14:cNvPr>
              <p14:cNvContentPartPr/>
              <p14:nvPr/>
            </p14:nvContentPartPr>
            <p14:xfrm>
              <a:off x="6969541" y="4170035"/>
              <a:ext cx="360" cy="360"/>
            </p14:xfrm>
          </p:contentPart>
        </mc:Choice>
        <mc:Fallback xmlns="">
          <p:pic>
            <p:nvPicPr>
              <p:cNvPr id="22" name="Input penna 21">
                <a:extLst>
                  <a:ext uri="{FF2B5EF4-FFF2-40B4-BE49-F238E27FC236}">
                    <a16:creationId xmlns:a16="http://schemas.microsoft.com/office/drawing/2014/main" id="{AAE77065-08C1-A7A9-3D39-6003A2390FAC}"/>
                  </a:ext>
                </a:extLst>
              </p:cNvPr>
              <p:cNvPicPr/>
              <p:nvPr/>
            </p:nvPicPr>
            <p:blipFill>
              <a:blip r:embed="rId9"/>
              <a:stretch>
                <a:fillRect/>
              </a:stretch>
            </p:blipFill>
            <p:spPr>
              <a:xfrm>
                <a:off x="6963421" y="4163915"/>
                <a:ext cx="12600" cy="12600"/>
              </a:xfrm>
              <a:prstGeom prst="rect">
                <a:avLst/>
              </a:prstGeom>
            </p:spPr>
          </p:pic>
        </mc:Fallback>
      </mc:AlternateContent>
      <p:grpSp>
        <p:nvGrpSpPr>
          <p:cNvPr id="23" name="Gruppo 22">
            <a:extLst>
              <a:ext uri="{FF2B5EF4-FFF2-40B4-BE49-F238E27FC236}">
                <a16:creationId xmlns:a16="http://schemas.microsoft.com/office/drawing/2014/main" id="{18F5CB0D-4598-814A-ED13-51C767B2B9F8}"/>
              </a:ext>
            </a:extLst>
          </p:cNvPr>
          <p:cNvGrpSpPr/>
          <p:nvPr/>
        </p:nvGrpSpPr>
        <p:grpSpPr>
          <a:xfrm>
            <a:off x="4734301" y="3899212"/>
            <a:ext cx="360" cy="360"/>
            <a:chOff x="4662293" y="4481533"/>
            <a:chExt cx="360" cy="360"/>
          </a:xfrm>
        </p:grpSpPr>
        <mc:AlternateContent xmlns:mc="http://schemas.openxmlformats.org/markup-compatibility/2006" xmlns:p14="http://schemas.microsoft.com/office/powerpoint/2010/main">
          <mc:Choice Requires="p14">
            <p:contentPart p14:bwMode="auto" r:id="rId10">
              <p14:nvContentPartPr>
                <p14:cNvPr id="24" name="Input penna 23">
                  <a:extLst>
                    <a:ext uri="{FF2B5EF4-FFF2-40B4-BE49-F238E27FC236}">
                      <a16:creationId xmlns:a16="http://schemas.microsoft.com/office/drawing/2014/main" id="{75EC81B8-8E9E-8329-2609-6CB9DDC4888D}"/>
                    </a:ext>
                  </a:extLst>
                </p14:cNvPr>
                <p14:cNvContentPartPr/>
                <p14:nvPr/>
              </p14:nvContentPartPr>
              <p14:xfrm>
                <a:off x="4662293" y="4481533"/>
                <a:ext cx="360" cy="360"/>
              </p14:xfrm>
            </p:contentPart>
          </mc:Choice>
          <mc:Fallback xmlns="">
            <p:pic>
              <p:nvPicPr>
                <p:cNvPr id="33" name="Input penna 32">
                  <a:extLst>
                    <a:ext uri="{FF2B5EF4-FFF2-40B4-BE49-F238E27FC236}">
                      <a16:creationId xmlns:a16="http://schemas.microsoft.com/office/drawing/2014/main" id="{1EFA72AC-354C-79BB-B584-540A89097516}"/>
                    </a:ext>
                  </a:extLst>
                </p:cNvPr>
                <p:cNvPicPr/>
                <p:nvPr/>
              </p:nvPicPr>
              <p:blipFill>
                <a:blip r:embed="rId11"/>
                <a:stretch>
                  <a:fillRect/>
                </a:stretch>
              </p:blipFill>
              <p:spPr>
                <a:xfrm>
                  <a:off x="4656173" y="447541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put penna 24">
                  <a:extLst>
                    <a:ext uri="{FF2B5EF4-FFF2-40B4-BE49-F238E27FC236}">
                      <a16:creationId xmlns:a16="http://schemas.microsoft.com/office/drawing/2014/main" id="{E44A1452-89C8-E18C-F7CD-1CDDD9A9C6FA}"/>
                    </a:ext>
                  </a:extLst>
                </p14:cNvPr>
                <p14:cNvContentPartPr/>
                <p14:nvPr/>
              </p14:nvContentPartPr>
              <p14:xfrm>
                <a:off x="4662293" y="4481533"/>
                <a:ext cx="360" cy="360"/>
              </p14:xfrm>
            </p:contentPart>
          </mc:Choice>
          <mc:Fallback xmlns="">
            <p:pic>
              <p:nvPicPr>
                <p:cNvPr id="34" name="Input penna 33">
                  <a:extLst>
                    <a:ext uri="{FF2B5EF4-FFF2-40B4-BE49-F238E27FC236}">
                      <a16:creationId xmlns:a16="http://schemas.microsoft.com/office/drawing/2014/main" id="{E81F2A17-834F-1E1A-2BAF-7D1D36C40ABA}"/>
                    </a:ext>
                  </a:extLst>
                </p:cNvPr>
                <p:cNvPicPr/>
                <p:nvPr/>
              </p:nvPicPr>
              <p:blipFill>
                <a:blip r:embed="rId11"/>
                <a:stretch>
                  <a:fillRect/>
                </a:stretch>
              </p:blipFill>
              <p:spPr>
                <a:xfrm>
                  <a:off x="4656173" y="4475413"/>
                  <a:ext cx="12600" cy="12600"/>
                </a:xfrm>
                <a:prstGeom prst="rect">
                  <a:avLst/>
                </a:prstGeom>
              </p:spPr>
            </p:pic>
          </mc:Fallback>
        </mc:AlternateContent>
      </p:grpSp>
      <p:grpSp>
        <p:nvGrpSpPr>
          <p:cNvPr id="26" name="Gruppo 25">
            <a:extLst>
              <a:ext uri="{FF2B5EF4-FFF2-40B4-BE49-F238E27FC236}">
                <a16:creationId xmlns:a16="http://schemas.microsoft.com/office/drawing/2014/main" id="{2E5CAEFA-7F9F-991D-9BA1-516B4A5149C5}"/>
              </a:ext>
            </a:extLst>
          </p:cNvPr>
          <p:cNvGrpSpPr/>
          <p:nvPr/>
        </p:nvGrpSpPr>
        <p:grpSpPr>
          <a:xfrm>
            <a:off x="3198901" y="3876892"/>
            <a:ext cx="360" cy="360"/>
            <a:chOff x="3126893" y="4459213"/>
            <a:chExt cx="360" cy="360"/>
          </a:xfrm>
        </p:grpSpPr>
        <mc:AlternateContent xmlns:mc="http://schemas.openxmlformats.org/markup-compatibility/2006" xmlns:p14="http://schemas.microsoft.com/office/powerpoint/2010/main">
          <mc:Choice Requires="p14">
            <p:contentPart p14:bwMode="auto" r:id="rId13">
              <p14:nvContentPartPr>
                <p14:cNvPr id="27" name="Input penna 26">
                  <a:extLst>
                    <a:ext uri="{FF2B5EF4-FFF2-40B4-BE49-F238E27FC236}">
                      <a16:creationId xmlns:a16="http://schemas.microsoft.com/office/drawing/2014/main" id="{C8D3A211-979D-3C88-9265-0990F88B68D8}"/>
                    </a:ext>
                  </a:extLst>
                </p14:cNvPr>
                <p14:cNvContentPartPr/>
                <p14:nvPr/>
              </p14:nvContentPartPr>
              <p14:xfrm>
                <a:off x="3126893" y="4459213"/>
                <a:ext cx="360" cy="360"/>
              </p14:xfrm>
            </p:contentPart>
          </mc:Choice>
          <mc:Fallback xmlns="">
            <p:pic>
              <p:nvPicPr>
                <p:cNvPr id="36" name="Input penna 35">
                  <a:extLst>
                    <a:ext uri="{FF2B5EF4-FFF2-40B4-BE49-F238E27FC236}">
                      <a16:creationId xmlns:a16="http://schemas.microsoft.com/office/drawing/2014/main" id="{FFE18FF8-D478-2838-EB2F-9BAA63653B78}"/>
                    </a:ext>
                  </a:extLst>
                </p:cNvPr>
                <p:cNvPicPr/>
                <p:nvPr/>
              </p:nvPicPr>
              <p:blipFill>
                <a:blip r:embed="rId11"/>
                <a:stretch>
                  <a:fillRect/>
                </a:stretch>
              </p:blipFill>
              <p:spPr>
                <a:xfrm>
                  <a:off x="3120773" y="445309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put penna 27">
                  <a:extLst>
                    <a:ext uri="{FF2B5EF4-FFF2-40B4-BE49-F238E27FC236}">
                      <a16:creationId xmlns:a16="http://schemas.microsoft.com/office/drawing/2014/main" id="{126DCC6C-3D12-DE16-ED2D-1FE706D53055}"/>
                    </a:ext>
                  </a:extLst>
                </p14:cNvPr>
                <p14:cNvContentPartPr/>
                <p14:nvPr/>
              </p14:nvContentPartPr>
              <p14:xfrm>
                <a:off x="3126893" y="4459213"/>
                <a:ext cx="360" cy="360"/>
              </p14:xfrm>
            </p:contentPart>
          </mc:Choice>
          <mc:Fallback xmlns="">
            <p:pic>
              <p:nvPicPr>
                <p:cNvPr id="37" name="Input penna 36">
                  <a:extLst>
                    <a:ext uri="{FF2B5EF4-FFF2-40B4-BE49-F238E27FC236}">
                      <a16:creationId xmlns:a16="http://schemas.microsoft.com/office/drawing/2014/main" id="{58C6C5FD-32B8-8308-EE48-58C06C9D5EE2}"/>
                    </a:ext>
                  </a:extLst>
                </p:cNvPr>
                <p:cNvPicPr/>
                <p:nvPr/>
              </p:nvPicPr>
              <p:blipFill>
                <a:blip r:embed="rId11"/>
                <a:stretch>
                  <a:fillRect/>
                </a:stretch>
              </p:blipFill>
              <p:spPr>
                <a:xfrm>
                  <a:off x="3120773" y="445309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9" name="Input penna 28">
                <a:extLst>
                  <a:ext uri="{FF2B5EF4-FFF2-40B4-BE49-F238E27FC236}">
                    <a16:creationId xmlns:a16="http://schemas.microsoft.com/office/drawing/2014/main" id="{7FDA6AED-23F7-17ED-C06E-DC3E9C33405E}"/>
                  </a:ext>
                </a:extLst>
              </p14:cNvPr>
              <p14:cNvContentPartPr/>
              <p14:nvPr/>
            </p14:nvContentPartPr>
            <p14:xfrm>
              <a:off x="5253781" y="4124932"/>
              <a:ext cx="360" cy="360"/>
            </p14:xfrm>
          </p:contentPart>
        </mc:Choice>
        <mc:Fallback xmlns="">
          <p:pic>
            <p:nvPicPr>
              <p:cNvPr id="29" name="Input penna 28">
                <a:extLst>
                  <a:ext uri="{FF2B5EF4-FFF2-40B4-BE49-F238E27FC236}">
                    <a16:creationId xmlns:a16="http://schemas.microsoft.com/office/drawing/2014/main" id="{7FDA6AED-23F7-17ED-C06E-DC3E9C33405E}"/>
                  </a:ext>
                </a:extLst>
              </p:cNvPr>
              <p:cNvPicPr/>
              <p:nvPr/>
            </p:nvPicPr>
            <p:blipFill>
              <a:blip r:embed="rId9"/>
              <a:stretch>
                <a:fillRect/>
              </a:stretch>
            </p:blipFill>
            <p:spPr>
              <a:xfrm>
                <a:off x="5247661" y="41188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0" name="Input penna 29">
                <a:extLst>
                  <a:ext uri="{FF2B5EF4-FFF2-40B4-BE49-F238E27FC236}">
                    <a16:creationId xmlns:a16="http://schemas.microsoft.com/office/drawing/2014/main" id="{E8A8CBBD-12B2-4CD0-7429-AFF72C10D1B3}"/>
                  </a:ext>
                </a:extLst>
              </p14:cNvPr>
              <p14:cNvContentPartPr/>
              <p14:nvPr/>
            </p14:nvContentPartPr>
            <p14:xfrm>
              <a:off x="7590181" y="4226812"/>
              <a:ext cx="360" cy="360"/>
            </p14:xfrm>
          </p:contentPart>
        </mc:Choice>
        <mc:Fallback xmlns="">
          <p:pic>
            <p:nvPicPr>
              <p:cNvPr id="30" name="Input penna 29">
                <a:extLst>
                  <a:ext uri="{FF2B5EF4-FFF2-40B4-BE49-F238E27FC236}">
                    <a16:creationId xmlns:a16="http://schemas.microsoft.com/office/drawing/2014/main" id="{E8A8CBBD-12B2-4CD0-7429-AFF72C10D1B3}"/>
                  </a:ext>
                </a:extLst>
              </p:cNvPr>
              <p:cNvPicPr/>
              <p:nvPr/>
            </p:nvPicPr>
            <p:blipFill>
              <a:blip r:embed="rId9"/>
              <a:stretch>
                <a:fillRect/>
              </a:stretch>
            </p:blipFill>
            <p:spPr>
              <a:xfrm>
                <a:off x="7584061" y="4220692"/>
                <a:ext cx="12600" cy="12600"/>
              </a:xfrm>
              <a:prstGeom prst="rect">
                <a:avLst/>
              </a:prstGeom>
            </p:spPr>
          </p:pic>
        </mc:Fallback>
      </mc:AlternateContent>
      <p:cxnSp>
        <p:nvCxnSpPr>
          <p:cNvPr id="31" name="Connettore 2 52">
            <a:extLst>
              <a:ext uri="{FF2B5EF4-FFF2-40B4-BE49-F238E27FC236}">
                <a16:creationId xmlns:a16="http://schemas.microsoft.com/office/drawing/2014/main" id="{D6E38A31-4644-C409-C8A0-AE3B18EA8B45}"/>
              </a:ext>
            </a:extLst>
          </p:cNvPr>
          <p:cNvCxnSpPr>
            <a:stCxn id="13" idx="3"/>
            <a:endCxn id="17" idx="1"/>
          </p:cNvCxnSpPr>
          <p:nvPr/>
        </p:nvCxnSpPr>
        <p:spPr bwMode="auto">
          <a:xfrm>
            <a:off x="2352837" y="3785351"/>
            <a:ext cx="4711468" cy="50576"/>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2" name="Connettore 2 45">
            <a:extLst>
              <a:ext uri="{FF2B5EF4-FFF2-40B4-BE49-F238E27FC236}">
                <a16:creationId xmlns:a16="http://schemas.microsoft.com/office/drawing/2014/main" id="{F6B3C37B-35E8-C9F4-209F-1D8FB966B520}"/>
              </a:ext>
            </a:extLst>
          </p:cNvPr>
          <p:cNvCxnSpPr/>
          <p:nvPr/>
        </p:nvCxnSpPr>
        <p:spPr bwMode="auto">
          <a:xfrm flipV="1">
            <a:off x="7452320" y="2342623"/>
            <a:ext cx="792088" cy="1259118"/>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3" name="Connettore 2 47">
            <a:extLst>
              <a:ext uri="{FF2B5EF4-FFF2-40B4-BE49-F238E27FC236}">
                <a16:creationId xmlns:a16="http://schemas.microsoft.com/office/drawing/2014/main" id="{DC39EDEA-051E-4E01-0C48-32A8E8A95F41}"/>
              </a:ext>
            </a:extLst>
          </p:cNvPr>
          <p:cNvCxnSpPr/>
          <p:nvPr/>
        </p:nvCxnSpPr>
        <p:spPr bwMode="auto">
          <a:xfrm>
            <a:off x="2051720"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4" name="Connettore 2 48">
            <a:extLst>
              <a:ext uri="{FF2B5EF4-FFF2-40B4-BE49-F238E27FC236}">
                <a16:creationId xmlns:a16="http://schemas.microsoft.com/office/drawing/2014/main" id="{6761A0E9-5569-B2EF-E0FD-221C06D1FF17}"/>
              </a:ext>
            </a:extLst>
          </p:cNvPr>
          <p:cNvCxnSpPr/>
          <p:nvPr/>
        </p:nvCxnSpPr>
        <p:spPr bwMode="auto">
          <a:xfrm>
            <a:off x="3347864"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5" name="Connettore 2 49">
            <a:extLst>
              <a:ext uri="{FF2B5EF4-FFF2-40B4-BE49-F238E27FC236}">
                <a16:creationId xmlns:a16="http://schemas.microsoft.com/office/drawing/2014/main" id="{81C8B6D0-B2BE-A710-D1FD-CCF8F7B731F9}"/>
              </a:ext>
            </a:extLst>
          </p:cNvPr>
          <p:cNvCxnSpPr/>
          <p:nvPr/>
        </p:nvCxnSpPr>
        <p:spPr bwMode="auto">
          <a:xfrm>
            <a:off x="4698946"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6" name="Connettore 2 50">
            <a:extLst>
              <a:ext uri="{FF2B5EF4-FFF2-40B4-BE49-F238E27FC236}">
                <a16:creationId xmlns:a16="http://schemas.microsoft.com/office/drawing/2014/main" id="{B7AF83B5-F21A-2D42-52A9-FCB2DEC1F2EA}"/>
              </a:ext>
            </a:extLst>
          </p:cNvPr>
          <p:cNvCxnSpPr/>
          <p:nvPr/>
        </p:nvCxnSpPr>
        <p:spPr bwMode="auto">
          <a:xfrm>
            <a:off x="6073539" y="1842825"/>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7" name="Connettore 2 54">
            <a:extLst>
              <a:ext uri="{FF2B5EF4-FFF2-40B4-BE49-F238E27FC236}">
                <a16:creationId xmlns:a16="http://schemas.microsoft.com/office/drawing/2014/main" id="{8CEFE335-E55D-6D1D-8088-1616F644D0C1}"/>
              </a:ext>
            </a:extLst>
          </p:cNvPr>
          <p:cNvCxnSpPr>
            <a:cxnSpLocks/>
            <a:endCxn id="17" idx="0"/>
          </p:cNvCxnSpPr>
          <p:nvPr/>
        </p:nvCxnSpPr>
        <p:spPr bwMode="auto">
          <a:xfrm>
            <a:off x="6732240" y="2141355"/>
            <a:ext cx="630362" cy="1406540"/>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38" name="CasellaDiTesto 37">
            <a:extLst>
              <a:ext uri="{FF2B5EF4-FFF2-40B4-BE49-F238E27FC236}">
                <a16:creationId xmlns:a16="http://schemas.microsoft.com/office/drawing/2014/main" id="{521EF8FC-9393-FEA6-952E-DAF1F01F07D5}"/>
              </a:ext>
            </a:extLst>
          </p:cNvPr>
          <p:cNvSpPr txBox="1"/>
          <p:nvPr/>
        </p:nvSpPr>
        <p:spPr>
          <a:xfrm>
            <a:off x="1485900" y="609600"/>
            <a:ext cx="2558714" cy="523220"/>
          </a:xfrm>
          <a:prstGeom prst="rect">
            <a:avLst/>
          </a:prstGeom>
          <a:noFill/>
        </p:spPr>
        <p:txBody>
          <a:bodyPr wrap="none" rtlCol="0">
            <a:spAutoFit/>
          </a:bodyPr>
          <a:lstStyle/>
          <a:p>
            <a:r>
              <a:rPr lang="it-IT" sz="2800" b="1" dirty="0">
                <a:latin typeface="+mn-lt"/>
              </a:rPr>
              <a:t>Il programma </a:t>
            </a:r>
          </a:p>
        </p:txBody>
      </p:sp>
      <p:sp>
        <p:nvSpPr>
          <p:cNvPr id="39" name="Rettangolo 38">
            <a:extLst>
              <a:ext uri="{FF2B5EF4-FFF2-40B4-BE49-F238E27FC236}">
                <a16:creationId xmlns:a16="http://schemas.microsoft.com/office/drawing/2014/main" id="{923C3BCF-BB83-1B6D-A913-948E9F83340C}"/>
              </a:ext>
            </a:extLst>
          </p:cNvPr>
          <p:cNvSpPr/>
          <p:nvPr/>
        </p:nvSpPr>
        <p:spPr bwMode="auto">
          <a:xfrm>
            <a:off x="211312" y="1493283"/>
            <a:ext cx="585215" cy="648072"/>
          </a:xfrm>
          <a:prstGeom prst="rect">
            <a:avLst/>
          </a:prstGeom>
          <a:solidFill>
            <a:srgbClr val="FFC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27/01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684213" y="333375"/>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r>
              <a:rPr lang="it-IT" sz="1200" b="1" i="1" dirty="0">
                <a:solidFill>
                  <a:srgbClr val="993300"/>
                </a:solidFill>
              </a:rPr>
              <a:t>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a:t>
            </a:r>
            <a:br>
              <a:rPr lang="it-IT" sz="1200" b="1" i="1" dirty="0">
                <a:solidFill>
                  <a:srgbClr val="993300"/>
                </a:solidFill>
              </a:rPr>
            </a:br>
            <a:br>
              <a:rPr lang="it-IT" sz="1200" b="1" i="1" dirty="0">
                <a:solidFill>
                  <a:srgbClr val="993300"/>
                </a:solidFill>
              </a:rPr>
            </a:br>
            <a:r>
              <a:rPr lang="it-IT" sz="1200" b="1" i="1" dirty="0">
                <a:solidFill>
                  <a:srgbClr val="993300"/>
                </a:solidFill>
              </a:rPr>
              <a:t>METODOLOGIA DELL</a:t>
            </a:r>
            <a:r>
              <a:rPr lang="it-IT" altLang="it-IT" sz="1200" b="1" i="1" dirty="0">
                <a:solidFill>
                  <a:srgbClr val="993300"/>
                </a:solidFill>
              </a:rPr>
              <a:t>’</a:t>
            </a:r>
            <a:r>
              <a:rPr lang="it-IT" sz="1200" b="1" i="1" dirty="0">
                <a:solidFill>
                  <a:srgbClr val="993300"/>
                </a:solidFill>
              </a:rPr>
              <a:t>ANALISI: specificare lo/gli strumenti usati, raccolta documentale, interviste, </a:t>
            </a:r>
            <a:r>
              <a:rPr lang="it-IT" sz="1200" b="1" i="1" dirty="0" err="1">
                <a:solidFill>
                  <a:srgbClr val="993300"/>
                </a:solidFill>
              </a:rPr>
              <a:t>focus-group</a:t>
            </a:r>
            <a:r>
              <a:rPr lang="it-IT" sz="1200" b="1" i="1" dirty="0">
                <a:solidFill>
                  <a:srgbClr val="993300"/>
                </a:solidFill>
              </a:rPr>
              <a:t>, questionari, osservazione partecipante, cliente misterioso</a:t>
            </a:r>
          </a:p>
        </p:txBody>
      </p:sp>
      <p:sp>
        <p:nvSpPr>
          <p:cNvPr id="36866" name="CasellaDiTesto 2"/>
          <p:cNvSpPr txBox="1">
            <a:spLocks noChangeArrowheads="1"/>
          </p:cNvSpPr>
          <p:nvPr/>
        </p:nvSpPr>
        <p:spPr bwMode="auto">
          <a:xfrm>
            <a:off x="642938" y="2214563"/>
            <a:ext cx="7643812" cy="825500"/>
          </a:xfrm>
          <a:prstGeom prst="rect">
            <a:avLst/>
          </a:prstGeom>
          <a:noFill/>
          <a:ln w="9525">
            <a:noFill/>
            <a:miter lim="800000"/>
            <a:headEnd/>
            <a:tailEnd/>
          </a:ln>
        </p:spPr>
        <p:txBody>
          <a:bodyPr>
            <a:spAutoFit/>
          </a:bodyPr>
          <a:lstStyle/>
          <a:p>
            <a:r>
              <a:rPr lang="it-IT" b="1">
                <a:latin typeface="Arial" pitchFamily="34" charset="0"/>
              </a:rPr>
              <a:t>……</a:t>
            </a:r>
          </a:p>
          <a:p>
            <a:pPr>
              <a:buFont typeface="Arial" pitchFamily="34" charset="0"/>
              <a:buAutoNum type="arabicPeriod"/>
            </a:pPr>
            <a:endParaRPr lang="it-IT" b="1">
              <a:latin typeface="Arial" pitchFamily="34" charset="0"/>
            </a:endParaRPr>
          </a:p>
          <a:p>
            <a:pPr>
              <a:buFont typeface="Arial" pitchFamily="34" charset="0"/>
              <a:buAutoNum type="arabicPeriod"/>
            </a:pPr>
            <a:endParaRPr lang="it-IT" b="1">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4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2400" dirty="0">
                <a:solidFill>
                  <a:srgbClr val="0000FF"/>
                </a:solidFill>
                <a:latin typeface="Arial Black" pitchFamily="34" charset="0"/>
              </a:rPr>
              <a:t>BENCHMARKING</a:t>
            </a:r>
          </a:p>
        </p:txBody>
      </p:sp>
      <p:sp>
        <p:nvSpPr>
          <p:cNvPr id="38914" name="Rectangle 3"/>
          <p:cNvSpPr>
            <a:spLocks noGrp="1" noChangeArrowheads="1"/>
          </p:cNvSpPr>
          <p:nvPr>
            <p:ph type="body" idx="4294967295"/>
          </p:nvPr>
        </p:nvSpPr>
        <p:spPr>
          <a:xfrm>
            <a:off x="914400" y="2590800"/>
            <a:ext cx="7772400" cy="2092325"/>
          </a:xfrm>
        </p:spPr>
        <p:txBody>
          <a:bodyPr/>
          <a:lstStyle/>
          <a:p>
            <a:pPr algn="just" eaLnBrk="1" hangingPunct="1">
              <a:buFontTx/>
              <a:buNone/>
            </a:pPr>
            <a:r>
              <a:rPr lang="it-IT" b="1" dirty="0"/>
              <a:t>………..</a:t>
            </a:r>
          </a:p>
        </p:txBody>
      </p:sp>
      <p:sp>
        <p:nvSpPr>
          <p:cNvPr id="38915" name="Text Box 4"/>
          <p:cNvSpPr txBox="1">
            <a:spLocks noChangeArrowheads="1"/>
          </p:cNvSpPr>
          <p:nvPr/>
        </p:nvSpPr>
        <p:spPr bwMode="auto">
          <a:xfrm>
            <a:off x="1066800" y="981075"/>
            <a:ext cx="7620000" cy="830997"/>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Rilevare le esperienze significative attraverso un confronto con altre progettualità similari o differenti, per raccogliere stimoli creativi per la progettualità da esprimere successivamente. Il processo serve anche per stabilire un rapporto con gli innovatori, utile anche per stare in rete con loro e per giustificare alcune scelte che si faranno in progettazione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7888" y="283641"/>
            <a:ext cx="5410200" cy="855241"/>
          </a:xfrm>
        </p:spPr>
        <p:txBody>
          <a:bodyPr lIns="92075" tIns="46038" rIns="92075" bIns="46038"/>
          <a:lstStyle/>
          <a:p>
            <a:pPr eaLnBrk="1" hangingPunct="1"/>
            <a:r>
              <a:rPr lang="it-IT" sz="2400" dirty="0">
                <a:solidFill>
                  <a:srgbClr val="0000FF"/>
                </a:solidFill>
                <a:latin typeface="Arial Black" pitchFamily="34" charset="0"/>
              </a:rPr>
              <a:t>PROGETTAZIONE</a:t>
            </a:r>
          </a:p>
        </p:txBody>
      </p:sp>
      <p:sp>
        <p:nvSpPr>
          <p:cNvPr id="40962" name="Rectangle 3"/>
          <p:cNvSpPr>
            <a:spLocks noGrp="1" noChangeArrowheads="1"/>
          </p:cNvSpPr>
          <p:nvPr>
            <p:ph type="body" idx="4294967295"/>
          </p:nvPr>
        </p:nvSpPr>
        <p:spPr>
          <a:xfrm>
            <a:off x="971600" y="1905000"/>
            <a:ext cx="7389763" cy="3733800"/>
          </a:xfrm>
        </p:spPr>
        <p:txBody>
          <a:bodyPr/>
          <a:lstStyle/>
          <a:p>
            <a:pPr eaLnBrk="1" hangingPunct="1">
              <a:lnSpc>
                <a:spcPct val="80000"/>
              </a:lnSpc>
              <a:buFontTx/>
              <a:buNone/>
            </a:pPr>
            <a:r>
              <a:rPr lang="it-IT" sz="4400" b="1" dirty="0"/>
              <a:t>….</a:t>
            </a:r>
          </a:p>
        </p:txBody>
      </p:sp>
      <p:sp>
        <p:nvSpPr>
          <p:cNvPr id="15364" name="Text Box 4"/>
          <p:cNvSpPr txBox="1">
            <a:spLocks noChangeArrowheads="1"/>
          </p:cNvSpPr>
          <p:nvPr/>
        </p:nvSpPr>
        <p:spPr bwMode="auto">
          <a:xfrm>
            <a:off x="1116013" y="908050"/>
            <a:ext cx="7245350" cy="461665"/>
          </a:xfrm>
          <a:prstGeom prst="rect">
            <a:avLst/>
          </a:prstGeom>
          <a:noFill/>
          <a:ln w="9525">
            <a:noFill/>
            <a:miter lim="800000"/>
            <a:headEnd/>
            <a:tailEnd/>
          </a:ln>
        </p:spPr>
        <p:txBody>
          <a:bodyPr>
            <a:spAutoFit/>
          </a:bodyPr>
          <a:lstStyle/>
          <a:p>
            <a:pPr>
              <a:spcBef>
                <a:spcPct val="50000"/>
              </a:spcBef>
              <a:defRPr/>
            </a:pPr>
            <a:r>
              <a:rPr lang="it-IT" sz="1200" b="1" i="1" dirty="0">
                <a:solidFill>
                  <a:srgbClr val="993300"/>
                </a:solidFill>
                <a:latin typeface="+mn-lt"/>
              </a:rPr>
              <a:t>Rappresentare i risultati della progettazione : il  cosa, il come, il costo, il tempo, le condi</a:t>
            </a:r>
            <a:r>
              <a:rPr lang="it-IT" sz="1200" b="1" i="1" dirty="0">
                <a:solidFill>
                  <a:srgbClr val="993300"/>
                </a:solidFill>
              </a:rPr>
              <a:t>zioni del contesto</a:t>
            </a:r>
            <a:r>
              <a:rPr lang="it-IT" sz="1200" b="1" i="1" dirty="0">
                <a:solidFill>
                  <a:srgbClr val="993300"/>
                </a:solidFill>
                <a:latin typeface="+mn-lt"/>
              </a:rPr>
              <a:t> </a:t>
            </a:r>
            <a:endParaRPr lang="it-IT" sz="1200" b="1" i="1" dirty="0">
              <a:solidFill>
                <a:srgbClr val="993300"/>
              </a:solidFill>
              <a:latin typeface="+mn-lt"/>
              <a:ea typeface="+mn-ea"/>
            </a:endParaRPr>
          </a:p>
        </p:txBody>
      </p:sp>
    </p:spTree>
    <p:extLst>
      <p:ext uri="{BB962C8B-B14F-4D97-AF65-F5344CB8AC3E}">
        <p14:creationId xmlns:p14="http://schemas.microsoft.com/office/powerpoint/2010/main" val="224427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827088" y="305594"/>
            <a:ext cx="6400800" cy="1143000"/>
          </a:xfrm>
        </p:spPr>
        <p:txBody>
          <a:bodyPr lIns="92075" tIns="46038" rIns="92075" bIns="46038"/>
          <a:lstStyle/>
          <a:p>
            <a:pPr algn="l" eaLnBrk="1" hangingPunct="1"/>
            <a:r>
              <a:rPr lang="it-IT" sz="2000" dirty="0">
                <a:solidFill>
                  <a:srgbClr val="0000FF"/>
                </a:solidFill>
                <a:latin typeface="Arial Black" pitchFamily="34" charset="0"/>
              </a:rPr>
              <a:t>APPRENDIMENTO INDIVIDUALE</a:t>
            </a:r>
          </a:p>
        </p:txBody>
      </p:sp>
      <p:sp>
        <p:nvSpPr>
          <p:cNvPr id="43010" name="Rectangle 3"/>
          <p:cNvSpPr>
            <a:spLocks noGrp="1" noChangeArrowheads="1"/>
          </p:cNvSpPr>
          <p:nvPr>
            <p:ph type="body" idx="4294967295"/>
          </p:nvPr>
        </p:nvSpPr>
        <p:spPr>
          <a:xfrm>
            <a:off x="914400" y="2133600"/>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827088" y="1125538"/>
            <a:ext cx="7696200" cy="646112"/>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Serve a raccogliere la riflessione su ciò che il partecipante apprende nel gestire il progetto condotto e gli ulteriori fabbisogni di approfondimento che ritiene necessari a se stesso, ma anche sul sistema stesso di apprendimento che egli  possiede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921345" y="1772816"/>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1115616" y="1125538"/>
            <a:ext cx="7407672" cy="461665"/>
          </a:xfrm>
          <a:prstGeom prst="rect">
            <a:avLst/>
          </a:prstGeom>
          <a:noFill/>
          <a:ln w="9525">
            <a:noFill/>
            <a:miter lim="800000"/>
            <a:headEnd/>
            <a:tailEnd/>
          </a:ln>
        </p:spPr>
        <p:txBody>
          <a:bodyPr wrap="square">
            <a:spAutoFit/>
          </a:bodyPr>
          <a:lstStyle/>
          <a:p>
            <a:pPr>
              <a:spcBef>
                <a:spcPct val="50000"/>
              </a:spcBef>
            </a:pPr>
            <a:r>
              <a:rPr lang="it-IT" sz="1200" b="1" i="1" dirty="0">
                <a:solidFill>
                  <a:srgbClr val="993300"/>
                </a:solidFill>
                <a:latin typeface="Arial" pitchFamily="34" charset="0"/>
              </a:rPr>
              <a:t>Serve a raccogliere la riflessione su ciò che il gruppo di progetto ha appreso sul suo funzionamento interno e su ciò che suppone abbia appreso il contesto con cui ha </a:t>
            </a:r>
            <a:r>
              <a:rPr lang="it-IT" sz="1200" b="1" i="1" dirty="0" err="1">
                <a:solidFill>
                  <a:srgbClr val="993300"/>
                </a:solidFill>
                <a:latin typeface="Arial" pitchFamily="34" charset="0"/>
              </a:rPr>
              <a:t>intereagito</a:t>
            </a:r>
            <a:endParaRPr lang="it-IT" sz="1200" b="1" i="1" dirty="0">
              <a:solidFill>
                <a:srgbClr val="993300"/>
              </a:solidFill>
              <a:latin typeface="Arial" pitchFamily="34" charset="0"/>
            </a:endParaRPr>
          </a:p>
        </p:txBody>
      </p:sp>
    </p:spTree>
    <p:extLst>
      <p:ext uri="{BB962C8B-B14F-4D97-AF65-F5344CB8AC3E}">
        <p14:creationId xmlns:p14="http://schemas.microsoft.com/office/powerpoint/2010/main" val="425473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2800" dirty="0">
                <a:solidFill>
                  <a:srgbClr val="0000FF"/>
                </a:solidFill>
                <a:latin typeface="Arial Black" pitchFamily="34" charset="0"/>
              </a:rPr>
              <a:t>NOTE</a:t>
            </a:r>
          </a:p>
        </p:txBody>
      </p:sp>
      <p:sp>
        <p:nvSpPr>
          <p:cNvPr id="43010" name="Rectangle 3"/>
          <p:cNvSpPr>
            <a:spLocks noGrp="1" noChangeArrowheads="1"/>
          </p:cNvSpPr>
          <p:nvPr>
            <p:ph type="body" idx="4294967295"/>
          </p:nvPr>
        </p:nvSpPr>
        <p:spPr>
          <a:xfrm>
            <a:off x="899593" y="1412777"/>
            <a:ext cx="6120680" cy="3218656"/>
          </a:xfrm>
        </p:spPr>
        <p:txBody>
          <a:bodyPr/>
          <a:lstStyle/>
          <a:p>
            <a:pPr algn="just" eaLnBrk="1" hangingPunct="1">
              <a:lnSpc>
                <a:spcPct val="80000"/>
              </a:lnSpc>
            </a:pPr>
            <a:r>
              <a:rPr lang="it-IT" sz="1400" dirty="0"/>
              <a:t>Le slide descrivono il processo di «progetta</a:t>
            </a:r>
            <a:r>
              <a:rPr lang="it-IT" sz="1400" dirty="0">
                <a:latin typeface="Arial" pitchFamily="34" charset="0"/>
              </a:rPr>
              <a:t>zione partecipata» che si segue in un programma di Formazione-intervento</a:t>
            </a:r>
            <a:r>
              <a:rPr lang="it-IT" sz="1400" dirty="0">
                <a:latin typeface="Arial"/>
                <a:cs typeface="Arial"/>
              </a:rPr>
              <a:t>®</a:t>
            </a:r>
            <a:r>
              <a:rPr lang="it-IT" sz="1400" dirty="0">
                <a:latin typeface="Arial" pitchFamily="34" charset="0"/>
              </a:rPr>
              <a:t>.</a:t>
            </a:r>
          </a:p>
          <a:p>
            <a:pPr algn="just" eaLnBrk="1" hangingPunct="1">
              <a:lnSpc>
                <a:spcPct val="80000"/>
              </a:lnSpc>
            </a:pPr>
            <a:r>
              <a:rPr lang="it-IT" sz="1400" dirty="0">
                <a:latin typeface="Arial" pitchFamily="34" charset="0"/>
              </a:rPr>
              <a:t>Esse sono rappresentate nel testo: «la Formazione-Intervento per la Scuola» edito da Impresa Insieme S.r.l. di cui una copia è stata consegnata all’IIS per la struttura docente</a:t>
            </a:r>
          </a:p>
          <a:p>
            <a:pPr marL="0" indent="0" eaLnBrk="1" hangingPunct="1">
              <a:lnSpc>
                <a:spcPct val="80000"/>
              </a:lnSpc>
              <a:buNone/>
            </a:pPr>
            <a:r>
              <a:rPr lang="it-IT" sz="1600" dirty="0"/>
              <a:t> </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978" y="1728978"/>
            <a:ext cx="1172429" cy="1700022"/>
          </a:xfrm>
          <a:prstGeom prst="rect">
            <a:avLst/>
          </a:prstGeom>
        </p:spPr>
      </p:pic>
      <p:sp>
        <p:nvSpPr>
          <p:cNvPr id="4" name="CasellaDiTesto 3"/>
          <p:cNvSpPr txBox="1"/>
          <p:nvPr/>
        </p:nvSpPr>
        <p:spPr>
          <a:xfrm>
            <a:off x="1353171" y="2658533"/>
            <a:ext cx="3718173" cy="2062103"/>
          </a:xfrm>
          <a:prstGeom prst="rect">
            <a:avLst/>
          </a:prstGeom>
          <a:noFill/>
        </p:spPr>
        <p:txBody>
          <a:bodyPr wrap="square" rtlCol="0">
            <a:spAutoFit/>
          </a:bodyPr>
          <a:lstStyle/>
          <a:p>
            <a:r>
              <a:rPr lang="it-IT" sz="1400" dirty="0">
                <a:latin typeface="+mj-lt"/>
              </a:rPr>
              <a:t>Riferimenti:</a:t>
            </a:r>
          </a:p>
          <a:p>
            <a:r>
              <a:rPr lang="it-IT" sz="1400" dirty="0">
                <a:latin typeface="+mj-lt"/>
              </a:rPr>
              <a:t>Renato Di Gregorio</a:t>
            </a:r>
          </a:p>
          <a:p>
            <a:r>
              <a:rPr lang="it-IT" sz="1400" dirty="0">
                <a:latin typeface="+mj-lt"/>
              </a:rPr>
              <a:t>Tel.3355464451 </a:t>
            </a:r>
          </a:p>
          <a:p>
            <a:r>
              <a:rPr lang="it-IT" sz="1400" dirty="0">
                <a:latin typeface="+mj-lt"/>
                <a:hlinkClick r:id="rId4"/>
              </a:rPr>
              <a:t>presidente@formazioneintervento.it</a:t>
            </a:r>
            <a:endParaRPr lang="it-IT" sz="1400" dirty="0">
              <a:latin typeface="+mj-lt"/>
            </a:endParaRPr>
          </a:p>
          <a:p>
            <a:endParaRPr lang="it-IT" sz="1400" dirty="0">
              <a:latin typeface="+mj-lt"/>
            </a:endParaRPr>
          </a:p>
          <a:p>
            <a:r>
              <a:rPr lang="it-IT" sz="1400" dirty="0">
                <a:latin typeface="+mj-lt"/>
              </a:rPr>
              <a:t>Antonio </a:t>
            </a:r>
            <a:r>
              <a:rPr lang="it-IT" sz="1400" dirty="0" err="1">
                <a:latin typeface="+mj-lt"/>
              </a:rPr>
              <a:t>Vagnani</a:t>
            </a:r>
            <a:r>
              <a:rPr lang="it-IT" sz="1400" dirty="0">
                <a:latin typeface="+mj-lt"/>
              </a:rPr>
              <a:t> </a:t>
            </a:r>
          </a:p>
          <a:p>
            <a:r>
              <a:rPr lang="it-IT" sz="1400" dirty="0">
                <a:latin typeface="+mj-lt"/>
              </a:rPr>
              <a:t>Tel. 3383066063</a:t>
            </a:r>
          </a:p>
          <a:p>
            <a:r>
              <a:rPr lang="it-IT" sz="1400" dirty="0">
                <a:latin typeface="+mj-lt"/>
                <a:hlinkClick r:id="rId5"/>
              </a:rPr>
              <a:t>info@formazioneintervento.it</a:t>
            </a:r>
            <a:r>
              <a:rPr lang="it-IT" sz="1400" dirty="0">
                <a:latin typeface="+mj-lt"/>
              </a:rPr>
              <a:t> </a:t>
            </a:r>
          </a:p>
          <a:p>
            <a:endParaRPr lang="it-IT" dirty="0"/>
          </a:p>
        </p:txBody>
      </p:sp>
    </p:spTree>
    <p:extLst>
      <p:ext uri="{BB962C8B-B14F-4D97-AF65-F5344CB8AC3E}">
        <p14:creationId xmlns:p14="http://schemas.microsoft.com/office/powerpoint/2010/main" val="208819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14365</TotalTime>
  <Words>987</Words>
  <Application>Microsoft Macintosh PowerPoint</Application>
  <PresentationFormat>Presentazione su schermo (4:3)</PresentationFormat>
  <Paragraphs>95</Paragraphs>
  <Slides>17</Slides>
  <Notes>15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Arial</vt:lpstr>
      <vt:lpstr>Arial Black</vt:lpstr>
      <vt:lpstr>Calibri</vt:lpstr>
      <vt:lpstr>Times New Roman</vt:lpstr>
      <vt:lpstr>Wingdings</vt:lpstr>
      <vt:lpstr>Personalizza struttura</vt:lpstr>
      <vt:lpstr>Progetto di Formazione-Intervento®  PCTO sul Miglioramento Ergonomico dei Cammini e degli Itinerari Culturali Europei    IIS S.Benedetto  </vt:lpstr>
      <vt:lpstr>Le slide di progetto</vt:lpstr>
      <vt:lpstr>Avvertenze</vt:lpstr>
      <vt:lpstr>Tema</vt:lpstr>
      <vt:lpstr>Scenario</vt:lpstr>
      <vt:lpstr>Sollecitazioni Inserire ciò che dall’esterno del tipo di organizzazione su cui si conta di operare, sollecita un cambiamento: es: le leggi, la tecnologia, la società, la competitività, i finanziamenti, gli attori sociali, la stampa, ecc </vt:lpstr>
      <vt:lpstr>Opportunità Inserire tutto ciò che dall’interno delle organizzazioni del tipo di quelle su cui si conta di operare è visto come un miglioramento es: una nuova strategia, un vantaggio economico, un bisogno di migliore vivibilità interna o sociale, la risposta ad un bisogno latente non dichiarato, una scelta di immagine o il rafforzamento di una identità, ecc </vt:lpstr>
      <vt:lpstr>Criticità Scrivere le problematiche evidenti che vanno affrontate e risolte, almeno quelle che risultano più apparenti, sia inerenti le organizzazioni del tipo di quelle per cui si conta di operare che inerenti il percorso che dovremo seguire. Esse saranno poi approfondite con l’analisi, ma all’inizio questo esercizio serve per rilevare le percezioni di partenza, quelle che motivano l’avvio di un progetto. Es: inefficienze, bassa qualità, insoddisfazione dell’utenza o dei collaboratori, alto costo dell’attività, cultura inadeguata, scarsa professionalità, carenza di organico, </vt:lpstr>
      <vt:lpstr>Vincoli Scrivere i limiti entro cui il progetto si deve muovere e che sono da considerarsi “paletti” da non superare o condizioni di sbarramento da superare con attenzione,  es: il tempo di realizzazione, il budget disponibile, le regole interne, la strategia di cui tener conto, le modalità di comunicazione da adottare nei riguardi di alcuni interlocutori interni o esterni, ecc. </vt:lpstr>
      <vt:lpstr>Obiettivo del progetto</vt:lpstr>
      <vt:lpstr>Presentazione standard di PowerPoint</vt:lpstr>
      <vt:lpstr> ANALISI 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  METODOLOGIA DELL’ANALISI: specificare lo/gli strumenti usati, raccolta documentale, interviste, focus-group, questionari, osservazione partecipante, cliente misterioso</vt:lpstr>
      <vt:lpstr>BENCHMARKING</vt:lpstr>
      <vt:lpstr>PROGETTAZIONE</vt:lpstr>
      <vt:lpstr>APPRENDIMENTO INDIVIDUALE</vt:lpstr>
      <vt:lpstr>APPRENDIMENTO di GRUPPO </vt:lpstr>
      <vt:lpstr>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Antonio Vagnani</cp:lastModifiedBy>
  <cp:revision>238</cp:revision>
  <dcterms:created xsi:type="dcterms:W3CDTF">2000-06-17T04:47:29Z</dcterms:created>
  <dcterms:modified xsi:type="dcterms:W3CDTF">2026-01-26T20:13:24Z</dcterms:modified>
</cp:coreProperties>
</file>