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32"/>
  </p:notesMasterIdLst>
  <p:handoutMasterIdLst>
    <p:handoutMasterId r:id="rId33"/>
  </p:handoutMasterIdLst>
  <p:sldIdLst>
    <p:sldId id="287" r:id="rId2"/>
    <p:sldId id="277" r:id="rId3"/>
    <p:sldId id="270" r:id="rId4"/>
    <p:sldId id="278" r:id="rId5"/>
    <p:sldId id="279" r:id="rId6"/>
    <p:sldId id="280" r:id="rId7"/>
    <p:sldId id="281" r:id="rId8"/>
    <p:sldId id="293" r:id="rId9"/>
    <p:sldId id="288" r:id="rId10"/>
    <p:sldId id="296" r:id="rId11"/>
    <p:sldId id="297" r:id="rId12"/>
    <p:sldId id="301" r:id="rId13"/>
    <p:sldId id="298" r:id="rId14"/>
    <p:sldId id="299" r:id="rId15"/>
    <p:sldId id="300" r:id="rId16"/>
    <p:sldId id="302" r:id="rId17"/>
    <p:sldId id="304" r:id="rId18"/>
    <p:sldId id="303" r:id="rId19"/>
    <p:sldId id="274" r:id="rId20"/>
    <p:sldId id="305" r:id="rId21"/>
    <p:sldId id="306" r:id="rId22"/>
    <p:sldId id="309" r:id="rId23"/>
    <p:sldId id="292" r:id="rId24"/>
    <p:sldId id="294" r:id="rId25"/>
    <p:sldId id="289" r:id="rId26"/>
    <p:sldId id="307" r:id="rId27"/>
    <p:sldId id="295" r:id="rId28"/>
    <p:sldId id="276" r:id="rId29"/>
    <p:sldId id="290" r:id="rId30"/>
    <p:sldId id="310" r:id="rId31"/>
  </p:sldIdLst>
  <p:sldSz cx="9144000" cy="6858000" type="screen4x3"/>
  <p:notesSz cx="6837363" cy="9659938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boto" initials="c" lastIdx="1" clrIdx="0">
    <p:extLst>
      <p:ext uri="{19B8F6BF-5375-455C-9EA6-DF929625EA0E}">
        <p15:presenceInfo xmlns:p15="http://schemas.microsoft.com/office/powerpoint/2012/main" userId="cabot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A71952"/>
    <a:srgbClr val="FFCC00"/>
    <a:srgbClr val="800000"/>
    <a:srgbClr val="1EF68F"/>
    <a:srgbClr val="993300"/>
    <a:srgbClr val="CC6600"/>
    <a:srgbClr val="996633"/>
    <a:srgbClr val="FFCC99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28" autoAdjust="0"/>
    <p:restoredTop sz="94652"/>
  </p:normalViewPr>
  <p:slideViewPr>
    <p:cSldViewPr>
      <p:cViewPr varScale="1">
        <p:scale>
          <a:sx n="68" d="100"/>
          <a:sy n="68" d="100"/>
        </p:scale>
        <p:origin x="562" y="38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8.xml"/><Relationship Id="rId3" Type="http://schemas.openxmlformats.org/officeDocument/2006/relationships/slide" Target="slides/slide5.xml"/><Relationship Id="rId7" Type="http://schemas.openxmlformats.org/officeDocument/2006/relationships/slide" Target="slides/slide26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6" Type="http://schemas.openxmlformats.org/officeDocument/2006/relationships/slide" Target="slides/slide25.xml"/><Relationship Id="rId5" Type="http://schemas.openxmlformats.org/officeDocument/2006/relationships/slide" Target="slides/slide7.xml"/><Relationship Id="rId4" Type="http://schemas.openxmlformats.org/officeDocument/2006/relationships/slide" Target="slides/slide6.xml"/><Relationship Id="rId9" Type="http://schemas.openxmlformats.org/officeDocument/2006/relationships/slide" Target="slides/slide2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renato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5088" y="0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77338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Titolo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5088" y="9177338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68C561A-9AC8-4356-A41A-8D4B725D4EC9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9189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5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6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7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8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9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80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81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BA1DC9-C274-4815-9A88-50A6AAB0E130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16479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>
              <a:latin typeface="Arial" pitchFamily="34" charset="0"/>
            </a:endParaRPr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9B4C3-A319-497D-8356-5266E8608F1A}" type="slidenum">
              <a:rPr lang="it-IT">
                <a:latin typeface="Arial" pitchFamily="34" charset="0"/>
                <a:cs typeface="Arial" pitchFamily="34" charset="0"/>
              </a:rPr>
              <a:pPr/>
              <a:t>1</a:t>
            </a:fld>
            <a:endParaRPr lang="it-IT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555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B48346-EFFC-48D2-8CD9-195A0FF5C12B}" type="slidenum">
              <a:rPr lang="it-IT"/>
              <a:pPr/>
              <a:t>3</a:t>
            </a:fld>
            <a:endParaRPr lang="it-IT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621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90F49F-7ADF-4F5F-9AE1-7963DDA455FF}" type="slidenum">
              <a:rPr lang="it-IT"/>
              <a:pPr/>
              <a:t>4</a:t>
            </a:fld>
            <a:endParaRPr lang="it-IT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241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2431FA-F4D7-40A1-AFB1-1B71FA222DEA}" type="slidenum">
              <a:rPr lang="it-IT"/>
              <a:pPr/>
              <a:t>5</a:t>
            </a:fld>
            <a:endParaRPr lang="it-IT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4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24CD82-F8AC-4CF6-90C9-B17132F4659E}" type="slidenum">
              <a:rPr lang="it-IT"/>
              <a:pPr/>
              <a:t>6</a:t>
            </a:fld>
            <a:endParaRPr lang="it-IT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583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02F5B2-8018-4D4A-8F3B-2B6243097F02}" type="slidenum">
              <a:rPr lang="it-IT"/>
              <a:pPr/>
              <a:t>7</a:t>
            </a:fld>
            <a:endParaRPr lang="it-IT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050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4CFA2-2437-41DA-AE30-39EE18E0BFA0}" type="slidenum">
              <a:rPr lang="it-IT"/>
              <a:pPr/>
              <a:t>19</a:t>
            </a:fld>
            <a:endParaRPr lang="it-IT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163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A6F0D-FACA-A5D6-D543-BC05F99F2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63EAFABA-C6E6-370C-9096-02FCC8EB25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4CFA2-2437-41DA-AE30-39EE18E0BFA0}" type="slidenum">
              <a:rPr lang="it-IT"/>
              <a:pPr/>
              <a:t>20</a:t>
            </a:fld>
            <a:endParaRPr lang="it-IT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92AFACB2-7492-1F80-1A64-25009AB5BB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D2EFB203-B1DA-28E1-CACE-AF6AC351F5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363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DACD8-3CE4-CC7A-F12E-06E525360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88C7E169-4888-622F-E6ED-B49B3CDC51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4CFA2-2437-41DA-AE30-39EE18E0BFA0}" type="slidenum">
              <a:rPr lang="it-IT"/>
              <a:pPr/>
              <a:t>21</a:t>
            </a:fld>
            <a:endParaRPr lang="it-IT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33A53C59-EE56-44CE-B770-4FC2C53429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E0DB0B1-C2AD-A1C0-8A86-DC2A24DD43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609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DACD8-3CE4-CC7A-F12E-06E525360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88C7E169-4888-622F-E6ED-B49B3CDC51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4CFA2-2437-41DA-AE30-39EE18E0BFA0}" type="slidenum">
              <a:rPr lang="it-IT"/>
              <a:pPr/>
              <a:t>22</a:t>
            </a:fld>
            <a:endParaRPr lang="it-IT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33A53C59-EE56-44CE-B770-4FC2C53429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E0DB0B1-C2AD-A1C0-8A86-DC2A24DD43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265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A1DC9-C274-4815-9A88-50A6AAB0E130}" type="slidenum">
              <a:rPr lang="it-IT" smtClean="0"/>
              <a:pPr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3796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31A319-13AF-4EC6-B5C6-027052279199}" type="slidenum">
              <a:rPr lang="it-IT"/>
              <a:pPr/>
              <a:t>25</a:t>
            </a:fld>
            <a:endParaRPr lang="it-IT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785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B236B-9154-604A-0234-DC2FF7410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AF891EAB-1A33-5057-0265-33C0E00A1D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31A319-13AF-4EC6-B5C6-027052279199}" type="slidenum">
              <a:rPr lang="it-IT"/>
              <a:pPr/>
              <a:t>26</a:t>
            </a:fld>
            <a:endParaRPr lang="it-IT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28623625-FE16-3BDA-53BF-582F88BD0D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5B5B224-AA76-DF06-709E-12150A5B26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8225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78C5CD-F0BA-49BE-8D14-905EE01B7C0B}" type="slidenum">
              <a:rPr lang="it-IT"/>
              <a:pPr/>
              <a:t>28</a:t>
            </a:fld>
            <a:endParaRPr lang="it-IT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756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78C5CD-F0BA-49BE-8D14-905EE01B7C0B}" type="slidenum">
              <a:rPr lang="it-IT"/>
              <a:pPr/>
              <a:t>29</a:t>
            </a:fld>
            <a:endParaRPr lang="it-IT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824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FACD6B-A96A-4F51-B193-FC35F02FF31C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F32F27-AEFE-49EB-BA00-A14F2F16ADF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661FB-8E2E-4C85-95C0-510BE6689E58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8A2A-05A4-4C78-A5F0-9C65F930431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6634AD-FCA9-4099-BF44-47F6D9DA66B2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0357-1BB3-4E55-98B2-BD14D06B731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0F4052-8540-4E5D-B9F6-59AD3E95FF90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40E3F7-F195-42E7-AE2D-30CA7C5BEA2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1DAF62-A234-416B-8EE9-2716485E6D7C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ACE02C-A0A9-4B7C-87B2-D4529A69EBB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64A98A-E5B8-49B9-809B-8897B098EA67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D70926-42FB-4040-8E86-083F2265E1C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AF2966-B8DC-480C-A547-024283364843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19EAEC-5AD7-4427-8BA3-32985C41A90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886601-69ED-4C21-B742-D52DB7BF074D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1D602D-83D9-44F5-9DCB-16D81C1467C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CD5D-6E01-4926-BAD4-EBA483229091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FF8CF-8D25-4AE0-81D6-7973A82864D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EB8DA0-AE74-4763-BDA3-ED28DB263D6B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2B3893-10AD-42B1-8970-04EA4853687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23ECA-42D8-4F89-A8F4-5F595060A356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75BF91-17E8-4F91-87B7-017EBE2ED7E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6084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fld id="{B3DD2143-030A-436A-981B-E598F055975E}" type="datetime1">
              <a:rPr lang="it-IT"/>
              <a:pPr/>
              <a:t>28/05/2026</a:t>
            </a:fld>
            <a:endParaRPr lang="it-IT"/>
          </a:p>
        </p:txBody>
      </p:sp>
      <p:sp>
        <p:nvSpPr>
          <p:cNvPr id="46085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6086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C74B5D3C-DB89-4563-BDA7-2D0415E260DC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7.xml"/><Relationship Id="rId7" Type="http://schemas.openxmlformats.org/officeDocument/2006/relationships/image" Target="../media/image2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6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10.png"/><Relationship Id="rId5" Type="http://schemas.openxmlformats.org/officeDocument/2006/relationships/customXml" Target="../ink/ink2.xml"/><Relationship Id="rId15" Type="http://schemas.openxmlformats.org/officeDocument/2006/relationships/customXml" Target="../ink/ink9.xml"/><Relationship Id="rId10" Type="http://schemas.openxmlformats.org/officeDocument/2006/relationships/customXml" Target="../ink/ink5.xml"/><Relationship Id="rId4" Type="http://schemas.openxmlformats.org/officeDocument/2006/relationships/image" Target="../media/image9.png"/><Relationship Id="rId9" Type="http://schemas.openxmlformats.org/officeDocument/2006/relationships/image" Target="../media/image3.png"/><Relationship Id="rId14" Type="http://schemas.openxmlformats.org/officeDocument/2006/relationships/customXml" Target="../ink/ink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3"/>
          <p:cNvSpPr>
            <a:spLocks noGrp="1"/>
          </p:cNvSpPr>
          <p:nvPr>
            <p:ph type="ctrTitle"/>
          </p:nvPr>
        </p:nvSpPr>
        <p:spPr>
          <a:xfrm>
            <a:off x="1433860" y="2060848"/>
            <a:ext cx="6456385" cy="1830387"/>
          </a:xfrm>
        </p:spPr>
        <p:txBody>
          <a:bodyPr/>
          <a:lstStyle/>
          <a:p>
            <a:pPr eaLnBrk="1" hangingPunct="1"/>
            <a:r>
              <a:rPr lang="it-IT" sz="2800" b="1" u="sng" dirty="0">
                <a:solidFill>
                  <a:srgbClr val="FFC000"/>
                </a:solidFill>
              </a:rPr>
              <a:t>PROGETTO DI FORMAZIONE-INTERVENTO</a:t>
            </a:r>
            <a:r>
              <a:rPr lang="en-US" sz="2400" b="1" i="1" dirty="0">
                <a:solidFill>
                  <a:srgbClr val="FFC000"/>
                </a:solidFill>
              </a:rPr>
              <a:t>®</a:t>
            </a:r>
            <a:br>
              <a:rPr lang="en-US" sz="2400" b="1" i="1" dirty="0">
                <a:solidFill>
                  <a:srgbClr val="FFC000"/>
                </a:solidFill>
              </a:rPr>
            </a:br>
            <a:br>
              <a:rPr lang="en-US" sz="2400" b="1" i="1" dirty="0">
                <a:solidFill>
                  <a:srgbClr val="993300"/>
                </a:solidFill>
              </a:rPr>
            </a:br>
            <a: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  <a:t>PCTO </a:t>
            </a:r>
            <a:r>
              <a:rPr lang="en-US" sz="1800" b="1" i="1" u="sng" dirty="0" err="1">
                <a:solidFill>
                  <a:schemeClr val="bg1"/>
                </a:solidFill>
                <a:latin typeface="Castellar" panose="020A0402060406010301" pitchFamily="18" charset="0"/>
              </a:rPr>
              <a:t>sul</a:t>
            </a:r>
            <a: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  <a:r>
              <a:rPr lang="en-US" sz="1800" b="1" i="1" u="sng" dirty="0" err="1">
                <a:solidFill>
                  <a:schemeClr val="bg1"/>
                </a:solidFill>
                <a:latin typeface="Castellar" panose="020A0402060406010301" pitchFamily="18" charset="0"/>
              </a:rPr>
              <a:t>Miglioramento</a:t>
            </a:r>
            <a: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  <a:r>
              <a:rPr lang="en-US" sz="1800" b="1" i="1" u="sng" dirty="0" err="1">
                <a:solidFill>
                  <a:schemeClr val="bg1"/>
                </a:solidFill>
                <a:latin typeface="Castellar" panose="020A0402060406010301" pitchFamily="18" charset="0"/>
              </a:rPr>
              <a:t>Ergonomico</a:t>
            </a:r>
            <a: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  <a:r>
              <a:rPr lang="en-US" sz="1800" b="1" i="1" u="sng" dirty="0" err="1">
                <a:solidFill>
                  <a:schemeClr val="bg1"/>
                </a:solidFill>
                <a:latin typeface="Castellar" panose="020A0402060406010301" pitchFamily="18" charset="0"/>
              </a:rPr>
              <a:t>dei</a:t>
            </a:r>
            <a: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  <a:r>
              <a:rPr lang="en-US" sz="1800" b="1" i="1" u="sng" dirty="0" err="1">
                <a:solidFill>
                  <a:schemeClr val="bg1"/>
                </a:solidFill>
                <a:latin typeface="Castellar" panose="020A0402060406010301" pitchFamily="18" charset="0"/>
              </a:rPr>
              <a:t>Cammini</a:t>
            </a:r>
            <a: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  <a:t> e degli </a:t>
            </a:r>
            <a:r>
              <a:rPr lang="en-US" sz="1800" b="1" i="1" u="sng" dirty="0" err="1">
                <a:solidFill>
                  <a:schemeClr val="bg1"/>
                </a:solidFill>
                <a:latin typeface="Castellar" panose="020A0402060406010301" pitchFamily="18" charset="0"/>
              </a:rPr>
              <a:t>Itinerari</a:t>
            </a:r>
            <a: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  <a:r>
              <a:rPr lang="en-US" sz="1800" b="1" i="1" u="sng" dirty="0" err="1">
                <a:solidFill>
                  <a:schemeClr val="bg1"/>
                </a:solidFill>
                <a:latin typeface="Castellar" panose="020A0402060406010301" pitchFamily="18" charset="0"/>
              </a:rPr>
              <a:t>Culturali</a:t>
            </a:r>
            <a: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  <a:r>
              <a:rPr lang="en-US" sz="1800" b="1" i="1" u="sng" dirty="0" err="1">
                <a:solidFill>
                  <a:schemeClr val="bg1"/>
                </a:solidFill>
                <a:latin typeface="Castellar" panose="020A0402060406010301" pitchFamily="18" charset="0"/>
              </a:rPr>
              <a:t>Europei</a:t>
            </a:r>
            <a: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  <a:t> </a:t>
            </a:r>
            <a:b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</a:br>
            <a:b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</a:br>
            <a:b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</a:br>
            <a:r>
              <a:rPr lang="en-US" sz="1800" b="1" i="1" u="sng" dirty="0">
                <a:solidFill>
                  <a:schemeClr val="bg1"/>
                </a:solidFill>
                <a:latin typeface="Castellar" panose="020A0402060406010301" pitchFamily="18" charset="0"/>
              </a:rPr>
              <a:t>IIS Caboto</a:t>
            </a:r>
            <a:br>
              <a:rPr lang="en-US" sz="1800" b="1" i="1" u="sng" dirty="0">
                <a:solidFill>
                  <a:schemeClr val="bg1"/>
                </a:solidFill>
              </a:rPr>
            </a:br>
            <a:br>
              <a:rPr lang="en-US" sz="2400" b="1" i="1" u="sng" dirty="0">
                <a:solidFill>
                  <a:srgbClr val="993300"/>
                </a:solidFill>
              </a:rPr>
            </a:br>
            <a:endParaRPr lang="it-IT" sz="1600" i="1" u="sng" dirty="0">
              <a:solidFill>
                <a:srgbClr val="800000"/>
              </a:solidFill>
            </a:endParaRPr>
          </a:p>
        </p:txBody>
      </p:sp>
      <p:sp>
        <p:nvSpPr>
          <p:cNvPr id="15362" name="Rettangolo 1"/>
          <p:cNvSpPr>
            <a:spLocks noChangeArrowheads="1"/>
          </p:cNvSpPr>
          <p:nvPr/>
        </p:nvSpPr>
        <p:spPr bwMode="auto">
          <a:xfrm>
            <a:off x="323528" y="3789040"/>
            <a:ext cx="5184576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Gruppo di </a:t>
            </a:r>
            <a:r>
              <a:rPr lang="it-IT" b="1" i="1" dirty="0" err="1">
                <a:solidFill>
                  <a:schemeClr val="bg1"/>
                </a:solidFill>
                <a:latin typeface="Calibri" pitchFamily="34" charset="0"/>
              </a:rPr>
              <a:t>progetto:Carlo</a:t>
            </a:r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 V</a:t>
            </a:r>
          </a:p>
          <a:p>
            <a:endParaRPr lang="it-IT" b="1" i="1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Andrea Di Bello Minturno;</a:t>
            </a:r>
          </a:p>
          <a:p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Simone Guglielmo Formia;</a:t>
            </a:r>
          </a:p>
          <a:p>
            <a:r>
              <a:rPr lang="it-IT" b="1" i="1" dirty="0" err="1">
                <a:solidFill>
                  <a:schemeClr val="bg1"/>
                </a:solidFill>
                <a:latin typeface="Calibri" pitchFamily="34" charset="0"/>
              </a:rPr>
              <a:t>Noah</a:t>
            </a:r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t-IT" b="1" i="1" dirty="0" err="1">
                <a:solidFill>
                  <a:schemeClr val="bg1"/>
                </a:solidFill>
                <a:latin typeface="Calibri" pitchFamily="34" charset="0"/>
              </a:rPr>
              <a:t>Bazzanti</a:t>
            </a:r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 Gaeta;</a:t>
            </a:r>
          </a:p>
          <a:p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Alessandro Pensiero Minturno;</a:t>
            </a:r>
          </a:p>
          <a:p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Antonio </a:t>
            </a:r>
            <a:r>
              <a:rPr lang="it-IT" b="1" i="1" dirty="0" err="1">
                <a:solidFill>
                  <a:schemeClr val="bg1"/>
                </a:solidFill>
                <a:latin typeface="Calibri" pitchFamily="34" charset="0"/>
              </a:rPr>
              <a:t>Matrullo</a:t>
            </a:r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 Formia;</a:t>
            </a:r>
          </a:p>
          <a:p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Cristian Bernardo Minturno;</a:t>
            </a:r>
          </a:p>
          <a:p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Luca </a:t>
            </a:r>
            <a:r>
              <a:rPr lang="it-IT" b="1" i="1" dirty="0" err="1">
                <a:solidFill>
                  <a:schemeClr val="bg1"/>
                </a:solidFill>
                <a:latin typeface="Calibri" pitchFamily="34" charset="0"/>
              </a:rPr>
              <a:t>Improta</a:t>
            </a:r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 Minturno;</a:t>
            </a:r>
          </a:p>
          <a:p>
            <a:r>
              <a:rPr lang="it-IT" b="1" i="1" dirty="0">
                <a:solidFill>
                  <a:schemeClr val="bg1"/>
                </a:solidFill>
                <a:latin typeface="Calibri" pitchFamily="34" charset="0"/>
              </a:rPr>
              <a:t>Antonietta D’Onofrio Minturno </a:t>
            </a:r>
          </a:p>
          <a:p>
            <a:endParaRPr lang="it-IT" i="1" dirty="0">
              <a:solidFill>
                <a:srgbClr val="C00000"/>
              </a:solidFill>
              <a:latin typeface="Calibri" pitchFamily="34" charset="0"/>
            </a:endParaRPr>
          </a:p>
          <a:p>
            <a:endParaRPr lang="it-IT" i="1" dirty="0">
              <a:solidFill>
                <a:srgbClr val="C00000"/>
              </a:solidFill>
              <a:latin typeface="Calibri" pitchFamily="34" charset="0"/>
            </a:endParaRPr>
          </a:p>
          <a:p>
            <a:endParaRPr lang="it-IT" i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3" name="Immagine 2" descr="Immagine che contiene testo, Carattere, logo, design&#10;&#10;Il contenuto generato dall'IA potrebbe non essere corretto.">
            <a:extLst>
              <a:ext uri="{FF2B5EF4-FFF2-40B4-BE49-F238E27FC236}">
                <a16:creationId xmlns:a16="http://schemas.microsoft.com/office/drawing/2014/main" id="{2D0AD720-419A-FF42-2532-61CDBF71B70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608" y="250135"/>
            <a:ext cx="1024383" cy="1204237"/>
          </a:xfrm>
          <a:prstGeom prst="rect">
            <a:avLst/>
          </a:prstGeom>
        </p:spPr>
      </p:pic>
      <p:pic>
        <p:nvPicPr>
          <p:cNvPr id="2" name="Immagine 1" descr="Untitled">
            <a:extLst>
              <a:ext uri="{FF2B5EF4-FFF2-40B4-BE49-F238E27FC236}">
                <a16:creationId xmlns:a16="http://schemas.microsoft.com/office/drawing/2014/main" id="{07CC3D38-26E7-BF3E-BA02-5B75EF12E85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7495" y="404664"/>
            <a:ext cx="901824" cy="90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5731" y="4149080"/>
            <a:ext cx="3214591" cy="23013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it-IT" sz="4800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Tema</a:t>
            </a:r>
          </a:p>
        </p:txBody>
      </p:sp>
      <p:sp>
        <p:nvSpPr>
          <p:cNvPr id="21506" name="CasellaDiTesto 3"/>
          <p:cNvSpPr txBox="1">
            <a:spLocks noChangeArrowheads="1"/>
          </p:cNvSpPr>
          <p:nvPr/>
        </p:nvSpPr>
        <p:spPr bwMode="auto">
          <a:xfrm>
            <a:off x="971550" y="2349500"/>
            <a:ext cx="724693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endParaRPr lang="it-IT" sz="1800" b="1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it-IT"/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1056629" y="1509710"/>
            <a:ext cx="71390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endParaRPr lang="it-IT" sz="2000" b="1" i="1" u="sng" dirty="0">
              <a:solidFill>
                <a:schemeClr val="bg1"/>
              </a:solidFill>
              <a:latin typeface="Castellar" panose="020A0402060406010301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219200" y="2500306"/>
            <a:ext cx="72818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Bell MT" panose="02020503060305020303" pitchFamily="18" charset="0"/>
              </a:rPr>
              <a:t>Ergonomia dei Cammini e degli Itinerari Culturali Europei che passano per il territorio: </a:t>
            </a:r>
            <a:r>
              <a:rPr lang="it-IT" sz="2000" b="1" u="sng" dirty="0">
                <a:latin typeface="Bell MT" panose="02020503060305020303" pitchFamily="18" charset="0"/>
              </a:rPr>
              <a:t>ITINERARIO CULTURALE EUROPEO CARLO V.</a:t>
            </a:r>
          </a:p>
          <a:p>
            <a:endParaRPr lang="it-IT" sz="2000" b="1" i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228600"/>
            <a:ext cx="7772400" cy="1143000"/>
          </a:xfrm>
          <a:solidFill>
            <a:schemeClr val="bg1"/>
          </a:solidFill>
        </p:spPr>
        <p:txBody>
          <a:bodyPr lIns="92075" tIns="46038" rIns="92075" bIns="46038"/>
          <a:lstStyle/>
          <a:p>
            <a:pPr eaLnBrk="1" hangingPunct="1"/>
            <a:r>
              <a:rPr lang="it-IT" sz="4800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Scenario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9925" y="2309813"/>
            <a:ext cx="7181850" cy="2932112"/>
          </a:xfrm>
          <a:solidFill>
            <a:schemeClr val="bg1"/>
          </a:solidFill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AutoNum type="arabicPeriod"/>
            </a:pPr>
            <a:r>
              <a:rPr lang="it-IT" sz="2400" dirty="0"/>
              <a:t>Sollecitazioni</a:t>
            </a:r>
          </a:p>
          <a:p>
            <a:pPr marL="609600" indent="-609600" algn="just" eaLnBrk="1" hangingPunct="1">
              <a:buFont typeface="Wingdings" pitchFamily="2" charset="2"/>
              <a:buAutoNum type="arabicPeriod"/>
            </a:pPr>
            <a:r>
              <a:rPr lang="it-IT" sz="2400" dirty="0"/>
              <a:t>Opportunità</a:t>
            </a:r>
          </a:p>
          <a:p>
            <a:pPr marL="609600" indent="-609600" algn="just" eaLnBrk="1" hangingPunct="1">
              <a:buFont typeface="Wingdings" pitchFamily="2" charset="2"/>
              <a:buAutoNum type="arabicPeriod"/>
            </a:pPr>
            <a:r>
              <a:rPr lang="it-IT" sz="2400" dirty="0"/>
              <a:t>Criticità</a:t>
            </a:r>
          </a:p>
          <a:p>
            <a:pPr marL="609600" indent="-609600" algn="just" eaLnBrk="1" hangingPunct="1">
              <a:buFont typeface="Wingdings" pitchFamily="2" charset="2"/>
              <a:buAutoNum type="arabicPeriod"/>
            </a:pPr>
            <a:r>
              <a:rPr lang="it-IT" sz="2400" dirty="0"/>
              <a:t>Vincoli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548680"/>
            <a:ext cx="8240712" cy="1143000"/>
          </a:xfrm>
        </p:spPr>
        <p:txBody>
          <a:bodyPr lIns="92075" tIns="46038" rIns="92075" bIns="46038"/>
          <a:lstStyle/>
          <a:p>
            <a:pPr marL="95250" indent="-95250" eaLnBrk="1" hangingPunct="1"/>
            <a:r>
              <a:rPr lang="it-IT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Sollecitazioni</a:t>
            </a:r>
            <a:br>
              <a:rPr lang="it-IT" sz="4000" b="1" dirty="0">
                <a:solidFill>
                  <a:srgbClr val="0070C0"/>
                </a:solidFill>
                <a:latin typeface="Arial Black" pitchFamily="34" charset="0"/>
              </a:rPr>
            </a:br>
            <a:endParaRPr lang="it-IT" sz="1200" b="1" i="1" u="sng" dirty="0">
              <a:solidFill>
                <a:srgbClr val="0070C0"/>
              </a:solidFill>
            </a:endParaRP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576" y="1412416"/>
            <a:ext cx="7265988" cy="5112928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None/>
            </a:pPr>
            <a:endParaRPr lang="it-IT" sz="1800" b="1" dirty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120000"/>
              </a:lnSpc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Fiera Internazionale dell’Ergonomia dei Cammini;</a:t>
            </a:r>
          </a:p>
          <a:p>
            <a:pPr algn="just" eaLnBrk="1" hangingPunct="1">
              <a:lnSpc>
                <a:spcPct val="120000"/>
              </a:lnSpc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Crescente interesse per il turismo lento e gli Itinerari Culturali;</a:t>
            </a:r>
          </a:p>
          <a:p>
            <a:pPr algn="just" eaLnBrk="1" hangingPunct="1">
              <a:lnSpc>
                <a:spcPct val="120000"/>
              </a:lnSpc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Legge Nazionale sui Cammini approvata dal Parlamento a febbraio 2026;</a:t>
            </a:r>
          </a:p>
          <a:p>
            <a:pPr algn="just" eaLnBrk="1" hangingPunct="1">
              <a:lnSpc>
                <a:spcPct val="120000"/>
              </a:lnSpc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Costante attenzione del Consiglio d’Europa circa la valorizzazione degli Itinerari Culturali al fine della diffusione dei valori europei.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849312"/>
            <a:ext cx="8424863" cy="1355551"/>
          </a:xfrm>
        </p:spPr>
        <p:txBody>
          <a:bodyPr lIns="92075" tIns="46038" rIns="92075" bIns="46038"/>
          <a:lstStyle/>
          <a:p>
            <a:pPr marL="95250" indent="-95250" eaLnBrk="1" hangingPunct="1"/>
            <a:r>
              <a:rPr lang="it-IT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OPPORTUNI</a:t>
            </a:r>
            <a:r>
              <a:rPr lang="it-IT" b="1" i="1" u="sng" dirty="0">
                <a:solidFill>
                  <a:srgbClr val="0070C0"/>
                </a:solidFill>
                <a:latin typeface="Castellar" panose="020A0402060406010301" pitchFamily="18" charset="0"/>
                <a:ea typeface="Malgun Gothic" panose="020B0503020000020004" pitchFamily="34" charset="-127"/>
              </a:rPr>
              <a:t>T</a:t>
            </a:r>
            <a:r>
              <a:rPr lang="it-IT" b="1" i="1" u="sng" dirty="0">
                <a:solidFill>
                  <a:srgbClr val="0070C0"/>
                </a:solidFill>
                <a:latin typeface="Castellar" panose="020A0402060406010301" pitchFamily="18" charset="0"/>
                <a:ea typeface="Malgun Gothic" panose="020B0503020000020004" pitchFamily="34" charset="-127"/>
                <a:cs typeface="Arial" panose="020B0604020202020204" pitchFamily="34" charset="0"/>
              </a:rPr>
              <a:t>Á</a:t>
            </a:r>
            <a:br>
              <a:rPr lang="it-IT" dirty="0">
                <a:solidFill>
                  <a:srgbClr val="0070C0"/>
                </a:solidFill>
              </a:rPr>
            </a:br>
            <a:endParaRPr lang="it-IT" sz="1200" b="1" i="1" u="sng" dirty="0">
              <a:solidFill>
                <a:srgbClr val="0070C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58810" y="2235941"/>
            <a:ext cx="778674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Sperimentare il lavoro di gruppo;</a:t>
            </a:r>
          </a:p>
          <a:p>
            <a:pPr marL="342900" indent="-342900"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Conoscere una nuova metodologia: formazione-intervento;</a:t>
            </a:r>
          </a:p>
          <a:p>
            <a:pPr marL="342900" indent="-342900"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Conoscere una nuova figura professionale: Ergonomo specializzato in Ergonomia del territorio;</a:t>
            </a:r>
          </a:p>
          <a:p>
            <a:pPr marL="342900" indent="-342900"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Opportunità di presentare il progetto alla prossima edizione della Fiera il 23 ottobre a Gaeta;</a:t>
            </a:r>
          </a:p>
          <a:p>
            <a:pPr marL="342900" indent="-342900"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Conoscere un Itinerario Culturale Europeo;</a:t>
            </a:r>
          </a:p>
          <a:p>
            <a:pPr marL="342900" indent="-342900"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Poter proporre delle soluzioni ergonomica a coloro che gestiscono l’itinerario;</a:t>
            </a:r>
          </a:p>
          <a:p>
            <a:endParaRPr lang="it-IT" sz="2000" b="1" dirty="0">
              <a:latin typeface="Bell MT" panose="02020503060305020303" pitchFamily="18" charset="0"/>
            </a:endParaRPr>
          </a:p>
          <a:p>
            <a:endParaRPr lang="it-IT" sz="2000" b="1" dirty="0">
              <a:latin typeface="Bell MT" panose="02020503060305020303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1052513"/>
            <a:ext cx="7488237" cy="1143000"/>
          </a:xfrm>
        </p:spPr>
        <p:txBody>
          <a:bodyPr lIns="92075" tIns="46038" rIns="92075" bIns="46038"/>
          <a:lstStyle/>
          <a:p>
            <a:pPr marL="190500" indent="-190500" eaLnBrk="1" hangingPunct="1"/>
            <a:r>
              <a:rPr lang="it-IT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Criticità</a:t>
            </a:r>
            <a:br>
              <a:rPr lang="it-IT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</a:br>
            <a:endParaRPr lang="it-IT" sz="1300" b="1" i="1" dirty="0">
              <a:solidFill>
                <a:srgbClr val="0070C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79512" y="3068960"/>
            <a:ext cx="7773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+mn-lt"/>
              </a:rPr>
              <a:t>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691680" y="2145630"/>
            <a:ext cx="604867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latin typeface="Bell MT" panose="02020503060305020303" pitchFamily="18" charset="0"/>
              </a:rPr>
              <a:t>Alcuni del gruppo potrebbero non credere in quello che dovremmo fare o non  sentirsi coinvolti nel progetto;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000" b="1" dirty="0">
              <a:latin typeface="Bell MT" panose="020205030603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latin typeface="Bell MT" panose="02020503060305020303" pitchFamily="18" charset="0"/>
              </a:rPr>
              <a:t>Conciliare il tempo del progetto con gli impegni scolastici ed extra scolastici potrebbe essere difficile. </a:t>
            </a:r>
          </a:p>
          <a:p>
            <a:endParaRPr lang="it-IT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1975" y="765175"/>
            <a:ext cx="8066088" cy="1143000"/>
          </a:xfrm>
        </p:spPr>
        <p:txBody>
          <a:bodyPr lIns="92075" tIns="46038" rIns="92075" bIns="46038"/>
          <a:lstStyle/>
          <a:p>
            <a:pPr marL="95250" indent="-95250" eaLnBrk="1" hangingPunct="1"/>
            <a:br>
              <a:rPr lang="it-IT" b="1" i="1" u="sng" dirty="0">
                <a:solidFill>
                  <a:srgbClr val="0000FF"/>
                </a:solidFill>
                <a:latin typeface="Castellar" panose="020A0402060406010301" pitchFamily="18" charset="0"/>
              </a:rPr>
            </a:br>
            <a:r>
              <a:rPr lang="it-IT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Vincoli</a:t>
            </a:r>
            <a:br>
              <a:rPr lang="it-IT" sz="4000" b="1" dirty="0">
                <a:solidFill>
                  <a:srgbClr val="0070C0"/>
                </a:solidFill>
                <a:latin typeface="Arial Black" pitchFamily="34" charset="0"/>
              </a:rPr>
            </a:br>
            <a:endParaRPr lang="it-IT" sz="1400" b="1" i="1" dirty="0">
              <a:solidFill>
                <a:srgbClr val="0070C0"/>
              </a:solidFill>
              <a:latin typeface="Castellar" panose="020A0402060406010301" pitchFamily="18" charset="0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042988" y="2997200"/>
            <a:ext cx="7416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708688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it-IT" b="1" dirty="0">
              <a:ea typeface="+mn-ea"/>
            </a:endParaRPr>
          </a:p>
          <a:p>
            <a:pPr>
              <a:spcBef>
                <a:spcPct val="50000"/>
              </a:spcBef>
              <a:defRPr/>
            </a:pPr>
            <a:endParaRPr lang="it-IT" b="1" dirty="0">
              <a:ea typeface="+mn-ea"/>
            </a:endParaRPr>
          </a:p>
          <a:p>
            <a:pPr>
              <a:spcBef>
                <a:spcPct val="50000"/>
              </a:spcBef>
              <a:defRPr/>
            </a:pPr>
            <a:endParaRPr lang="it-IT" b="1" dirty="0">
              <a:ea typeface="+mn-ea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619672" y="2708920"/>
            <a:ext cx="5904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>
              <a:solidFill>
                <a:srgbClr val="FF0000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il tempo di conclusione del progetto;</a:t>
            </a:r>
          </a:p>
          <a:p>
            <a:pPr marL="342900" indent="-342900"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 il metodo che bisogna utilizzare: metodologia della formazione-intervento;</a:t>
            </a:r>
          </a:p>
          <a:p>
            <a:pPr marL="342900" indent="-342900"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 i principi ergonomici.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1143000"/>
          </a:xfrm>
        </p:spPr>
        <p:txBody>
          <a:bodyPr/>
          <a:lstStyle/>
          <a:p>
            <a:pPr algn="l"/>
            <a:r>
              <a:rPr lang="it-IT" sz="3600" b="1" i="1" dirty="0">
                <a:solidFill>
                  <a:schemeClr val="bg1"/>
                </a:solidFill>
                <a:latin typeface="Castellar" panose="020A0402060406010301" pitchFamily="18" charset="0"/>
              </a:rPr>
              <a:t>   </a:t>
            </a:r>
            <a:r>
              <a:rPr lang="it-IT" sz="3600" b="1" i="1" dirty="0">
                <a:solidFill>
                  <a:srgbClr val="0070C0"/>
                </a:solidFill>
                <a:latin typeface="Castellar" panose="020A0402060406010301" pitchFamily="18" charset="0"/>
              </a:rPr>
              <a:t>OBIETTIVO DEL  PROGETTO</a:t>
            </a:r>
            <a:endParaRPr lang="it-IT" sz="3600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9632" y="1196752"/>
            <a:ext cx="6192688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800" b="1" i="1" dirty="0">
                <a:solidFill>
                  <a:srgbClr val="0000FF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800" b="1" i="1" dirty="0"/>
              <a:t>    </a:t>
            </a:r>
            <a:endParaRPr lang="it-IT" sz="1800" b="1" i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000" b="1" i="1" dirty="0"/>
              <a:t>     </a:t>
            </a:r>
            <a:r>
              <a:rPr lang="it-IT" sz="2000" b="1" dirty="0">
                <a:latin typeface="Bell MT" panose="02020503060305020303" pitchFamily="18" charset="0"/>
              </a:rPr>
              <a:t>Progetto di ergonomia fisica dell’itinerario culturale Europeo di Carlo V da Valona a Gaeta che coinvolge i porti in cui sono presenti i Castelli e le Fortificazioni riconducibili a Carlo </a:t>
            </a:r>
            <a:r>
              <a:rPr lang="it-IT" sz="1800" b="1" dirty="0">
                <a:latin typeface="Bell MT" panose="02020503060305020303" pitchFamily="18" charset="0"/>
              </a:rPr>
              <a:t>V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10065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B7D41001-777C-E6D4-4CEE-A61D325E7260}"/>
              </a:ext>
            </a:extLst>
          </p:cNvPr>
          <p:cNvGrpSpPr/>
          <p:nvPr/>
        </p:nvGrpSpPr>
        <p:grpSpPr>
          <a:xfrm>
            <a:off x="971600" y="1493283"/>
            <a:ext cx="6152082" cy="666894"/>
            <a:chOff x="901235" y="2075604"/>
            <a:chExt cx="6055884" cy="666894"/>
          </a:xfrm>
        </p:grpSpPr>
        <p:cxnSp>
          <p:nvCxnSpPr>
            <p:cNvPr id="3" name="Connettore diritto a freccia 2">
              <a:extLst>
                <a:ext uri="{FF2B5EF4-FFF2-40B4-BE49-F238E27FC236}">
                  <a16:creationId xmlns:a16="http://schemas.microsoft.com/office/drawing/2014/main" id="{9B44EFDD-DC27-879A-0BF2-8A9965CC957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901235" y="2399640"/>
              <a:ext cx="5480980" cy="255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</p:cxnSp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2CEB071D-23BC-E2CC-A975-7D294945DF2F}"/>
                </a:ext>
              </a:extLst>
            </p:cNvPr>
            <p:cNvSpPr/>
            <p:nvPr/>
          </p:nvSpPr>
          <p:spPr bwMode="auto">
            <a:xfrm>
              <a:off x="901235" y="2117984"/>
              <a:ext cx="836651" cy="60569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dirty="0">
                  <a:latin typeface="Castellar" panose="020A0402060406010301" pitchFamily="18" charset="0"/>
                </a:rPr>
                <a:t>04/02</a:t>
              </a:r>
              <a:endPara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stellar" panose="020A0402060406010301" pitchFamily="18" charset="0"/>
              </a:endParaRPr>
            </a:p>
          </p:txBody>
        </p:sp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75E8B8B2-68E4-AC12-D8FC-F03FBA39E779}"/>
                </a:ext>
              </a:extLst>
            </p:cNvPr>
            <p:cNvSpPr/>
            <p:nvPr/>
          </p:nvSpPr>
          <p:spPr bwMode="auto">
            <a:xfrm>
              <a:off x="2245379" y="2117984"/>
              <a:ext cx="791745" cy="597193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stellar" panose="020A0402060406010301" pitchFamily="18" charset="0"/>
                </a:rPr>
                <a:t>19/02</a:t>
              </a:r>
            </a:p>
          </p:txBody>
        </p:sp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4BF5787D-D271-9F68-A2E1-EB6E8EF7E65B}"/>
                </a:ext>
              </a:extLst>
            </p:cNvPr>
            <p:cNvSpPr/>
            <p:nvPr/>
          </p:nvSpPr>
          <p:spPr bwMode="auto">
            <a:xfrm>
              <a:off x="3395109" y="2087271"/>
              <a:ext cx="745478" cy="62790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dirty="0">
                  <a:latin typeface="Castellar" panose="020A0402060406010301" pitchFamily="18" charset="0"/>
                </a:rPr>
                <a:t>02</a:t>
              </a: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stellar" panose="020A0402060406010301" pitchFamily="18" charset="0"/>
                </a:rPr>
                <a:t>/03</a:t>
              </a:r>
            </a:p>
          </p:txBody>
        </p: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6F397CDE-C31F-7711-2011-56EEA28BEC5D}"/>
                </a:ext>
              </a:extLst>
            </p:cNvPr>
            <p:cNvSpPr/>
            <p:nvPr/>
          </p:nvSpPr>
          <p:spPr bwMode="auto">
            <a:xfrm>
              <a:off x="4783981" y="2075604"/>
              <a:ext cx="820292" cy="66689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dirty="0">
                  <a:latin typeface="Castellar" panose="020A0402060406010301" pitchFamily="18" charset="0"/>
                </a:rPr>
                <a:t>15</a:t>
              </a: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stellar" panose="020A0402060406010301" pitchFamily="18" charset="0"/>
                </a:rPr>
                <a:t>/04</a:t>
              </a: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D3C59391-F56D-58D7-2D5C-82A66BDF831E}"/>
                </a:ext>
              </a:extLst>
            </p:cNvPr>
            <p:cNvSpPr/>
            <p:nvPr/>
          </p:nvSpPr>
          <p:spPr bwMode="auto">
            <a:xfrm>
              <a:off x="6193781" y="2094426"/>
              <a:ext cx="763338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dirty="0">
                  <a:latin typeface="Castellar" panose="020A0402060406010301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stellar" panose="020A0402060406010301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/05</a:t>
              </a:r>
            </a:p>
          </p:txBody>
        </p:sp>
      </p:grpSp>
      <p:sp>
        <p:nvSpPr>
          <p:cNvPr id="9" name="Rettangolo 8">
            <a:extLst>
              <a:ext uri="{FF2B5EF4-FFF2-40B4-BE49-F238E27FC236}">
                <a16:creationId xmlns:a16="http://schemas.microsoft.com/office/drawing/2014/main" id="{EDB3EB89-5FC1-13A7-CBA9-57FB38564DB4}"/>
              </a:ext>
            </a:extLst>
          </p:cNvPr>
          <p:cNvSpPr/>
          <p:nvPr/>
        </p:nvSpPr>
        <p:spPr bwMode="auto">
          <a:xfrm>
            <a:off x="7887356" y="1355524"/>
            <a:ext cx="782661" cy="84934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</a:t>
            </a:r>
            <a:r>
              <a:rPr kumimoji="0" lang="it-IT" sz="3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P</a:t>
            </a:r>
            <a:endParaRPr kumimoji="0" lang="it-IT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b="1" dirty="0"/>
              <a:t>14/05</a:t>
            </a:r>
            <a:endParaRPr kumimoji="0" lang="it-IT" sz="1100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6749D9B9-8130-D181-4F6E-8B2AB325D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755" y="1974147"/>
            <a:ext cx="614158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5250" indent="-95250" algn="l" eaLnBrk="1" hangingPunct="1"/>
            <a:r>
              <a:rPr lang="it-IT" sz="2000" b="1" i="1" u="sng" kern="0" dirty="0">
                <a:solidFill>
                  <a:srgbClr val="FFCC00"/>
                </a:solidFill>
                <a:latin typeface="Castellar" panose="020A0402060406010301" pitchFamily="18" charset="0"/>
              </a:rPr>
              <a:t>cinque workshop di due ore di Metodo</a:t>
            </a:r>
            <a:endParaRPr lang="it-IT" sz="1000" b="1" i="1" u="sng" kern="0" dirty="0">
              <a:solidFill>
                <a:srgbClr val="FFCC00"/>
              </a:solidFill>
              <a:latin typeface="Castellar" panose="020A0402060406010301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0DE82D75-F72D-A8CF-3BBA-561D1C123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1301" y="4177805"/>
            <a:ext cx="651611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5250" indent="-95250" algn="l" eaLnBrk="1" hangingPunct="1"/>
            <a:r>
              <a:rPr lang="it-IT" sz="2000" b="1" i="1" u="sng" kern="0" dirty="0">
                <a:solidFill>
                  <a:srgbClr val="FFCC00"/>
                </a:solidFill>
                <a:latin typeface="Castellar" panose="020A0402060406010301" pitchFamily="18" charset="0"/>
              </a:rPr>
              <a:t>cinque momenti di progettazione in gruppo</a:t>
            </a:r>
            <a:endParaRPr lang="it-IT" sz="1000" b="1" i="1" u="sng" kern="0" dirty="0">
              <a:solidFill>
                <a:srgbClr val="FFCC00"/>
              </a:solidFill>
              <a:latin typeface="Castellar" panose="020A0402060406010301" pitchFamily="18" charset="0"/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526E86AB-F56D-2663-49BD-122CA8989320}"/>
              </a:ext>
            </a:extLst>
          </p:cNvPr>
          <p:cNvGrpSpPr/>
          <p:nvPr/>
        </p:nvGrpSpPr>
        <p:grpSpPr>
          <a:xfrm>
            <a:off x="1756243" y="3497319"/>
            <a:ext cx="5904656" cy="626640"/>
            <a:chOff x="1691680" y="4458360"/>
            <a:chExt cx="5904656" cy="626640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B115A8C5-5FE8-AE38-8286-9E8DD2A4407C}"/>
                </a:ext>
              </a:extLst>
            </p:cNvPr>
            <p:cNvSpPr/>
            <p:nvPr/>
          </p:nvSpPr>
          <p:spPr bwMode="auto">
            <a:xfrm>
              <a:off x="1691680" y="4458360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70669EF8-C1A1-97DF-0328-8881ADD72E12}"/>
                </a:ext>
              </a:extLst>
            </p:cNvPr>
            <p:cNvSpPr/>
            <p:nvPr/>
          </p:nvSpPr>
          <p:spPr bwMode="auto">
            <a:xfrm>
              <a:off x="3013004" y="4458360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253A5E80-F773-FAD6-0567-B071968EEBE0}"/>
                </a:ext>
              </a:extLst>
            </p:cNvPr>
            <p:cNvSpPr/>
            <p:nvPr/>
          </p:nvSpPr>
          <p:spPr bwMode="auto">
            <a:xfrm>
              <a:off x="4361983" y="4458360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16/03</a:t>
              </a:r>
            </a:p>
          </p:txBody>
        </p:sp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384C2DC8-A74E-5326-EF6E-C7D02F7F9773}"/>
                </a:ext>
              </a:extLst>
            </p:cNvPr>
            <p:cNvSpPr/>
            <p:nvPr/>
          </p:nvSpPr>
          <p:spPr bwMode="auto">
            <a:xfrm>
              <a:off x="5746034" y="4493342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5C6D968C-4082-B871-DE27-A6533778B75A}"/>
                </a:ext>
              </a:extLst>
            </p:cNvPr>
            <p:cNvSpPr/>
            <p:nvPr/>
          </p:nvSpPr>
          <p:spPr bwMode="auto">
            <a:xfrm>
              <a:off x="6999742" y="4508936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13/05</a:t>
              </a:r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55B6FC6B-8207-4DDE-225B-F71175EAD04D}"/>
              </a:ext>
            </a:extLst>
          </p:cNvPr>
          <p:cNvGrpSpPr/>
          <p:nvPr/>
        </p:nvGrpSpPr>
        <p:grpSpPr>
          <a:xfrm>
            <a:off x="1787701" y="3820115"/>
            <a:ext cx="360" cy="360"/>
            <a:chOff x="1715693" y="440243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5001C6D-1169-34AF-FF01-C9E6AC3FD084}"/>
                    </a:ext>
                  </a:extLst>
                </p14:cNvPr>
                <p14:cNvContentPartPr/>
                <p14:nvPr/>
              </p14:nvContentPartPr>
              <p14:xfrm>
                <a:off x="1715693" y="4402436"/>
                <a:ext cx="360" cy="3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521F485-BAD0-54A8-8EC9-F0168063139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09573" y="4396316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2001518-18B6-830A-216D-6FA2EBDEA565}"/>
                    </a:ext>
                  </a:extLst>
                </p14:cNvPr>
                <p14:cNvContentPartPr/>
                <p14:nvPr/>
              </p14:nvContentPartPr>
              <p14:xfrm>
                <a:off x="1715693" y="4402436"/>
                <a:ext cx="360" cy="3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FA7478E-F378-79C5-0128-81504CB0F41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09573" y="4396316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0B9A797D-E1DC-B310-8F23-3173F1A59A80}"/>
                  </a:ext>
                </a:extLst>
              </p14:cNvPr>
              <p14:cNvContentPartPr/>
              <p14:nvPr/>
            </p14:nvContentPartPr>
            <p14:xfrm>
              <a:off x="1821541" y="3808955"/>
              <a:ext cx="360" cy="36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0B9A797D-E1DC-B310-8F23-3173F1A59A8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15421" y="380283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AAE77065-08C1-A7A9-3D39-6003A2390FAC}"/>
                  </a:ext>
                </a:extLst>
              </p14:cNvPr>
              <p14:cNvContentPartPr/>
              <p14:nvPr/>
            </p14:nvContentPartPr>
            <p14:xfrm>
              <a:off x="6969541" y="4170035"/>
              <a:ext cx="360" cy="36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AAE77065-08C1-A7A9-3D39-6003A2390FA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63421" y="4163915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18F5CB0D-4598-814A-ED13-51C767B2B9F8}"/>
              </a:ext>
            </a:extLst>
          </p:cNvPr>
          <p:cNvGrpSpPr/>
          <p:nvPr/>
        </p:nvGrpSpPr>
        <p:grpSpPr>
          <a:xfrm>
            <a:off x="4734301" y="3899212"/>
            <a:ext cx="360" cy="360"/>
            <a:chOff x="4662293" y="4481533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5EC81B8-8E9E-8329-2609-6CB9DDC4888D}"/>
                    </a:ext>
                  </a:extLst>
                </p14:cNvPr>
                <p14:cNvContentPartPr/>
                <p14:nvPr/>
              </p14:nvContentPartPr>
              <p14:xfrm>
                <a:off x="4662293" y="4481533"/>
                <a:ext cx="360" cy="3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EFA72AC-354C-79BB-B584-540A8909751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56173" y="447541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44A1452-89C8-E18C-F7CD-1CDDD9A9C6FA}"/>
                    </a:ext>
                  </a:extLst>
                </p14:cNvPr>
                <p14:cNvContentPartPr/>
                <p14:nvPr/>
              </p14:nvContentPartPr>
              <p14:xfrm>
                <a:off x="4662293" y="4481533"/>
                <a:ext cx="360" cy="3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81F2A17-834F-1E1A-2BAF-7D1D36C40A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56173" y="447541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2E5CAEFA-7F9F-991D-9BA1-516B4A5149C5}"/>
              </a:ext>
            </a:extLst>
          </p:cNvPr>
          <p:cNvGrpSpPr/>
          <p:nvPr/>
        </p:nvGrpSpPr>
        <p:grpSpPr>
          <a:xfrm>
            <a:off x="3198901" y="3876892"/>
            <a:ext cx="360" cy="360"/>
            <a:chOff x="3126893" y="4459213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8D3A211-979D-3C88-9265-0990F88B68D8}"/>
                    </a:ext>
                  </a:extLst>
                </p14:cNvPr>
                <p14:cNvContentPartPr/>
                <p14:nvPr/>
              </p14:nvContentPartPr>
              <p14:xfrm>
                <a:off x="3126893" y="4459213"/>
                <a:ext cx="360" cy="3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FE18FF8-D478-2838-EB2F-9BAA63653B7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20773" y="445309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26DCC6C-3D12-DE16-ED2D-1FE706D53055}"/>
                    </a:ext>
                  </a:extLst>
                </p14:cNvPr>
                <p14:cNvContentPartPr/>
                <p14:nvPr/>
              </p14:nvContentPartPr>
              <p14:xfrm>
                <a:off x="3126893" y="4459213"/>
                <a:ext cx="360" cy="3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8C6C5FD-32B8-8308-EE48-58C06C9D5E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20773" y="445309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7FDA6AED-23F7-17ED-C06E-DC3E9C33405E}"/>
                  </a:ext>
                </a:extLst>
              </p14:cNvPr>
              <p14:cNvContentPartPr/>
              <p14:nvPr/>
            </p14:nvContentPartPr>
            <p14:xfrm>
              <a:off x="5253781" y="4124932"/>
              <a:ext cx="360" cy="36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7FDA6AED-23F7-17ED-C06E-DC3E9C33405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47661" y="4118812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E8A8CBBD-12B2-4CD0-7429-AFF72C10D1B3}"/>
                  </a:ext>
                </a:extLst>
              </p14:cNvPr>
              <p14:cNvContentPartPr/>
              <p14:nvPr/>
            </p14:nvContentPartPr>
            <p14:xfrm>
              <a:off x="7590181" y="4226812"/>
              <a:ext cx="360" cy="36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E8A8CBBD-12B2-4CD0-7429-AFF72C10D1B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84061" y="4220692"/>
                <a:ext cx="12600" cy="12600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ttore 2 52">
            <a:extLst>
              <a:ext uri="{FF2B5EF4-FFF2-40B4-BE49-F238E27FC236}">
                <a16:creationId xmlns:a16="http://schemas.microsoft.com/office/drawing/2014/main" id="{D6E38A31-4644-C409-C8A0-AE3B18EA8B45}"/>
              </a:ext>
            </a:extLst>
          </p:cNvPr>
          <p:cNvCxnSpPr>
            <a:stCxn id="13" idx="3"/>
            <a:endCxn id="17" idx="1"/>
          </p:cNvCxnSpPr>
          <p:nvPr/>
        </p:nvCxnSpPr>
        <p:spPr bwMode="auto">
          <a:xfrm>
            <a:off x="2352837" y="3785351"/>
            <a:ext cx="4711468" cy="505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2" name="Connettore 2 45">
            <a:extLst>
              <a:ext uri="{FF2B5EF4-FFF2-40B4-BE49-F238E27FC236}">
                <a16:creationId xmlns:a16="http://schemas.microsoft.com/office/drawing/2014/main" id="{F6B3C37B-35E8-C9F4-209F-1D8FB966B520}"/>
              </a:ext>
            </a:extLst>
          </p:cNvPr>
          <p:cNvCxnSpPr/>
          <p:nvPr/>
        </p:nvCxnSpPr>
        <p:spPr bwMode="auto">
          <a:xfrm flipV="1">
            <a:off x="7452320" y="2342623"/>
            <a:ext cx="792088" cy="12591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3" name="Connettore 2 47">
            <a:extLst>
              <a:ext uri="{FF2B5EF4-FFF2-40B4-BE49-F238E27FC236}">
                <a16:creationId xmlns:a16="http://schemas.microsoft.com/office/drawing/2014/main" id="{DC39EDEA-051E-4E01-0C48-32A8E8A95F41}"/>
              </a:ext>
            </a:extLst>
          </p:cNvPr>
          <p:cNvCxnSpPr/>
          <p:nvPr/>
        </p:nvCxnSpPr>
        <p:spPr bwMode="auto">
          <a:xfrm flipH="1">
            <a:off x="2051720" y="1842825"/>
            <a:ext cx="2820" cy="16639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4" name="Connettore 2 48">
            <a:extLst>
              <a:ext uri="{FF2B5EF4-FFF2-40B4-BE49-F238E27FC236}">
                <a16:creationId xmlns:a16="http://schemas.microsoft.com/office/drawing/2014/main" id="{6761A0E9-5569-B2EF-E0FD-221C06D1FF17}"/>
              </a:ext>
            </a:extLst>
          </p:cNvPr>
          <p:cNvCxnSpPr/>
          <p:nvPr/>
        </p:nvCxnSpPr>
        <p:spPr bwMode="auto">
          <a:xfrm>
            <a:off x="3347864" y="1817319"/>
            <a:ext cx="0" cy="16894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5" name="Connettore 2 49">
            <a:extLst>
              <a:ext uri="{FF2B5EF4-FFF2-40B4-BE49-F238E27FC236}">
                <a16:creationId xmlns:a16="http://schemas.microsoft.com/office/drawing/2014/main" id="{81C8B6D0-B2BE-A710-D1FD-CCF8F7B731F9}"/>
              </a:ext>
            </a:extLst>
          </p:cNvPr>
          <p:cNvCxnSpPr/>
          <p:nvPr/>
        </p:nvCxnSpPr>
        <p:spPr bwMode="auto">
          <a:xfrm>
            <a:off x="4698946" y="1817319"/>
            <a:ext cx="0" cy="16894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6" name="Connettore 2 50">
            <a:extLst>
              <a:ext uri="{FF2B5EF4-FFF2-40B4-BE49-F238E27FC236}">
                <a16:creationId xmlns:a16="http://schemas.microsoft.com/office/drawing/2014/main" id="{B7AF83B5-F21A-2D42-52A9-FCB2DEC1F2EA}"/>
              </a:ext>
            </a:extLst>
          </p:cNvPr>
          <p:cNvCxnSpPr/>
          <p:nvPr/>
        </p:nvCxnSpPr>
        <p:spPr bwMode="auto">
          <a:xfrm>
            <a:off x="6073539" y="1842825"/>
            <a:ext cx="0" cy="16894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7" name="Connettore 2 54">
            <a:extLst>
              <a:ext uri="{FF2B5EF4-FFF2-40B4-BE49-F238E27FC236}">
                <a16:creationId xmlns:a16="http://schemas.microsoft.com/office/drawing/2014/main" id="{8CEFE335-E55D-6D1D-8088-1616F644D0C1}"/>
              </a:ext>
            </a:extLst>
          </p:cNvPr>
          <p:cNvCxnSpPr>
            <a:cxnSpLocks/>
            <a:endCxn id="17" idx="0"/>
          </p:cNvCxnSpPr>
          <p:nvPr/>
        </p:nvCxnSpPr>
        <p:spPr bwMode="auto">
          <a:xfrm>
            <a:off x="6732240" y="2141355"/>
            <a:ext cx="630362" cy="14065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21EF8FC-9393-FEA6-952E-DAF1F01F07D5}"/>
              </a:ext>
            </a:extLst>
          </p:cNvPr>
          <p:cNvSpPr txBox="1"/>
          <p:nvPr/>
        </p:nvSpPr>
        <p:spPr>
          <a:xfrm>
            <a:off x="1485900" y="609600"/>
            <a:ext cx="47740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 i="1" u="sng" dirty="0">
                <a:solidFill>
                  <a:srgbClr val="C00000"/>
                </a:solidFill>
                <a:latin typeface="Castellar" panose="020A0402060406010301" pitchFamily="18" charset="0"/>
              </a:rPr>
              <a:t>IL PROGRAMMA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800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Analisi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03648" y="1600200"/>
            <a:ext cx="6768752" cy="4525963"/>
          </a:xfrm>
        </p:spPr>
        <p:txBody>
          <a:bodyPr/>
          <a:lstStyle/>
          <a:p>
            <a:r>
              <a:rPr lang="it-IT" sz="2400" b="1" dirty="0">
                <a:latin typeface="Bell MT" panose="02020503060305020303" pitchFamily="18" charset="0"/>
              </a:rPr>
              <a:t>Un itinerario culturale europeo è un percorso che coinvolge una serie di punti relativi ad un tema o ad un personaggio e che è accreditato presso il Consiglio D’Europa;</a:t>
            </a:r>
          </a:p>
          <a:p>
            <a:r>
              <a:rPr lang="it-IT" sz="2400" b="1" dirty="0">
                <a:latin typeface="Bell MT" panose="02020503060305020303" pitchFamily="18" charset="0"/>
              </a:rPr>
              <a:t>Le caratteristiche che deve avere un itinerario sono: deve promuovere i valori europei, coinvolgere almeno 3 Paesi europei in modo da esserci uno scambio culturale tra loro;</a:t>
            </a:r>
          </a:p>
          <a:p>
            <a:r>
              <a:rPr lang="it-IT" sz="2400" b="1" dirty="0">
                <a:latin typeface="Bell MT" panose="02020503060305020303" pitchFamily="18" charset="0"/>
              </a:rPr>
              <a:t>L’itinerario deve essere gestito da un Ente.</a:t>
            </a:r>
            <a:r>
              <a:rPr lang="it-IT" sz="2400" b="1" dirty="0">
                <a:solidFill>
                  <a:schemeClr val="bg1"/>
                </a:solidFill>
                <a:latin typeface="Bell MT" panose="020205030603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4329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286000" y="2767281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b="1" i="1" dirty="0">
                <a:solidFill>
                  <a:srgbClr val="FFFFFF"/>
                </a:solidFill>
                <a:latin typeface="Arial" panose="020B0604020202020204" pitchFamily="34" charset="0"/>
              </a:rPr>
              <a:t>l gruppo dopo questa esperienza ha appreso molte informazioni per quanto riguarda gli itinerari e i cammini</a:t>
            </a:r>
            <a:endParaRPr lang="it-IT" dirty="0"/>
          </a:p>
          <a:p>
            <a:br>
              <a:rPr lang="it-IT" dirty="0"/>
            </a:b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2286000" y="2767281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b="1" i="1" dirty="0">
                <a:solidFill>
                  <a:srgbClr val="FFFFFF"/>
                </a:solidFill>
                <a:latin typeface="Arial" panose="020B0604020202020204" pitchFamily="34" charset="0"/>
              </a:rPr>
              <a:t>l gruppo dopo questa esperienza ha appreso molte informazioni per quanto riguarda gli itinerari e i cammini</a:t>
            </a:r>
            <a:endParaRPr lang="it-IT" dirty="0"/>
          </a:p>
          <a:p>
            <a:br>
              <a:rPr lang="it-IT" dirty="0"/>
            </a:b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286000" y="2767281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b="1" i="1" dirty="0">
                <a:solidFill>
                  <a:srgbClr val="FFFFFF"/>
                </a:solidFill>
                <a:latin typeface="Arial" panose="020B0604020202020204" pitchFamily="34" charset="0"/>
              </a:rPr>
              <a:t>l gruppo dopo questa esperienza ha appreso molte informazioni per quanto riguarda gli itinerari e i cammini</a:t>
            </a:r>
            <a:endParaRPr lang="it-IT" dirty="0"/>
          </a:p>
          <a:p>
            <a:br>
              <a:rPr lang="it-IT" dirty="0"/>
            </a:b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40768"/>
            <a:ext cx="9144000" cy="563386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583668" y="332656"/>
            <a:ext cx="7092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L’itinerario di Carlo V  è accreditato</a:t>
            </a:r>
          </a:p>
        </p:txBody>
      </p:sp>
    </p:spTree>
    <p:extLst>
      <p:ext uri="{BB962C8B-B14F-4D97-AF65-F5344CB8AC3E}">
        <p14:creationId xmlns:p14="http://schemas.microsoft.com/office/powerpoint/2010/main" val="1913313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63688" y="476672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i="1" u="sng" dirty="0">
                <a:solidFill>
                  <a:srgbClr val="0070C0"/>
                </a:solidFill>
              </a:rPr>
              <a:t>Il gestore dell’Itinerario </a:t>
            </a:r>
            <a:r>
              <a:rPr lang="it-IT" dirty="0">
                <a:solidFill>
                  <a:srgbClr val="0070C0"/>
                </a:solidFill>
              </a:rPr>
              <a:t>è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268760"/>
            <a:ext cx="7560840" cy="506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969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96752"/>
            <a:ext cx="9144000" cy="566124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231232" y="260648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Gli ENTI che aderiscono</a:t>
            </a:r>
          </a:p>
        </p:txBody>
      </p:sp>
    </p:spTree>
    <p:extLst>
      <p:ext uri="{BB962C8B-B14F-4D97-AF65-F5344CB8AC3E}">
        <p14:creationId xmlns:p14="http://schemas.microsoft.com/office/powerpoint/2010/main" val="4294703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764704"/>
            <a:ext cx="6867055" cy="512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37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796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979712" y="2204864"/>
            <a:ext cx="5472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Bell MT" panose="02020503060305020303" pitchFamily="18" charset="0"/>
                <a:cs typeface="Times New Roman" panose="02020603050405020304" pitchFamily="18" charset="0"/>
              </a:rPr>
              <a:t>Abbiamo rilevato che nessun Comune  associato ha una fortificazione di Carlo V e nessuno dei comuni che abbiamo scelto attualmente è associato</a:t>
            </a:r>
          </a:p>
        </p:txBody>
      </p:sp>
    </p:spTree>
    <p:extLst>
      <p:ext uri="{BB962C8B-B14F-4D97-AF65-F5344CB8AC3E}">
        <p14:creationId xmlns:p14="http://schemas.microsoft.com/office/powerpoint/2010/main" val="1683900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635C74-6D38-584F-8274-26C60008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01A2AA47-7AB9-A177-25E1-3150A646382B}"/>
              </a:ext>
            </a:extLst>
          </p:cNvPr>
          <p:cNvSpPr txBox="1"/>
          <p:nvPr/>
        </p:nvSpPr>
        <p:spPr>
          <a:xfrm>
            <a:off x="1187624" y="1124744"/>
            <a:ext cx="65527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Bell MT" panose="02020503060305020303" pitchFamily="18" charset="0"/>
                <a:cs typeface="Times New Roman" panose="02020603050405020304" pitchFamily="18" charset="0"/>
              </a:rPr>
              <a:t>Attualmente  non esiste una rotta rappresentata sul sito ufficiale dell’Itinerario che collega i vari punti associati.</a:t>
            </a:r>
          </a:p>
          <a:p>
            <a:endParaRPr lang="it-IT" sz="2400" b="1" dirty="0">
              <a:latin typeface="Bell MT" panose="02020503060305020303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latin typeface="Bell MT" panose="02020503060305020303" pitchFamily="18" charset="0"/>
                <a:cs typeface="Times New Roman" panose="02020603050405020304" pitchFamily="18" charset="0"/>
              </a:rPr>
              <a:t>Eventi che si svolgono in onore di Carlo V: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latin typeface="Bell MT" panose="02020503060305020303" pitchFamily="18" charset="0"/>
                <a:cs typeface="Times New Roman" panose="02020603050405020304" pitchFamily="18" charset="0"/>
              </a:rPr>
              <a:t>una rievocazione storica in onore a Carlo V nella piccola località di Sala Consilina, a circa 1 ora da Salerno;</a:t>
            </a:r>
          </a:p>
        </p:txBody>
      </p:sp>
    </p:spTree>
    <p:extLst>
      <p:ext uri="{BB962C8B-B14F-4D97-AF65-F5344CB8AC3E}">
        <p14:creationId xmlns:p14="http://schemas.microsoft.com/office/powerpoint/2010/main" val="3989532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187624" y="1628800"/>
            <a:ext cx="70567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Bell MT" panose="02020503060305020303" pitchFamily="18" charset="0"/>
              </a:rPr>
              <a:t>Dall’intervista svolta con il Professor Onelli Francesco abbiamo rilevato che per poter partecipare all’itinerario è necessario conoscere i seguenti punti:</a:t>
            </a:r>
          </a:p>
          <a:p>
            <a:endParaRPr lang="it-IT" sz="2400" b="1" dirty="0">
              <a:latin typeface="Bell MT" panose="020205030603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ell MT" panose="02020503060305020303" pitchFamily="18" charset="0"/>
              </a:rPr>
              <a:t>Stato di salute delle persone che si imbarcano;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ell MT" panose="02020503060305020303" pitchFamily="18" charset="0"/>
              </a:rPr>
              <a:t>Attitudine alla vita di bordo e relative restrizioni;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ell MT" panose="02020503060305020303" pitchFamily="18" charset="0"/>
              </a:rPr>
              <a:t>Abbigliamento e bagaglio </a:t>
            </a:r>
            <a:r>
              <a:rPr lang="it-IT" sz="2400" b="1" dirty="0" err="1">
                <a:latin typeface="Bell MT" panose="02020503060305020303" pitchFamily="18" charset="0"/>
              </a:rPr>
              <a:t>minimal</a:t>
            </a:r>
            <a:r>
              <a:rPr lang="it-IT" sz="2400" b="1" dirty="0">
                <a:latin typeface="Bell MT" panose="02020503060305020303" pitchFamily="18" charset="0"/>
              </a:rPr>
              <a:t> da portare;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ell MT" panose="02020503060305020303" pitchFamily="18" charset="0"/>
              </a:rPr>
              <a:t>Accoglienza e servizi portuali</a:t>
            </a:r>
            <a:r>
              <a:rPr lang="it-IT" sz="2400" b="1" dirty="0">
                <a:solidFill>
                  <a:schemeClr val="bg1"/>
                </a:solidFill>
                <a:latin typeface="Bell MT" panose="020205030603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5848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576" y="332656"/>
            <a:ext cx="7772400" cy="1143000"/>
          </a:xfrm>
        </p:spPr>
        <p:txBody>
          <a:bodyPr lIns="92075" tIns="46038" rIns="92075" bIns="46038"/>
          <a:lstStyle/>
          <a:p>
            <a:pPr eaLnBrk="1" hangingPunct="1"/>
            <a:r>
              <a:rPr lang="it-IT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BENCHMARKING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76772" y="1475656"/>
            <a:ext cx="7704856" cy="281240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it-IT" sz="2000" b="1" dirty="0">
                <a:latin typeface="Bell MT" panose="02020503060305020303" pitchFamily="18" charset="0"/>
              </a:rPr>
              <a:t>Con l’incontro al Comune con l’AEVF sulla Francigena e gli Amministratori presenti per ascoltare le criticità del percorso che loro hanno evidenziato..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3212976"/>
            <a:ext cx="4778896" cy="2848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F43855-65E2-B2EC-C8FB-DD6F35AD5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>
            <a:extLst>
              <a:ext uri="{FF2B5EF4-FFF2-40B4-BE49-F238E27FC236}">
                <a16:creationId xmlns:a16="http://schemas.microsoft.com/office/drawing/2014/main" id="{9A4D49F4-767A-6878-7218-6CA301C3E4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71600" y="1340768"/>
            <a:ext cx="7416824" cy="432048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it-IT" sz="2000" b="1" dirty="0">
                <a:latin typeface="Bell MT" panose="02020503060305020303" pitchFamily="18" charset="0"/>
              </a:rPr>
              <a:t>Cosa abbiamo ricavato di utile da quell’incontro per il progetto</a:t>
            </a:r>
          </a:p>
          <a:p>
            <a:pPr algn="just" eaLnBrk="1" hangingPunct="1">
              <a:buFontTx/>
              <a:buNone/>
            </a:pPr>
            <a:endParaRPr lang="it-IT" sz="2000" b="1" dirty="0">
              <a:latin typeface="Bell MT" panose="02020503060305020303" pitchFamily="18" charset="0"/>
            </a:endParaRPr>
          </a:p>
          <a:p>
            <a:pPr algn="just" eaLnBrk="1" hangingPunct="1">
              <a:buFontTx/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Sul sito istituzionale dell’Itinerario sono indicate tutte le tappe del Cammino;</a:t>
            </a:r>
          </a:p>
          <a:p>
            <a:pPr algn="just" eaLnBrk="1" hangingPunct="1">
              <a:buFontTx/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 C’è la possibilità, oltre che di visualizzare il tracciato, anche di scaricarlo in formato  GPX;</a:t>
            </a:r>
          </a:p>
          <a:p>
            <a:pPr algn="just" eaLnBrk="1" hangingPunct="1">
              <a:buFontTx/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Per ogni tappa sono indicati i KM, le eventuali difficoltà, i punti dove timbrare la Credenziale, i punti di accoglienza;</a:t>
            </a:r>
          </a:p>
          <a:p>
            <a:pPr algn="just" eaLnBrk="1" hangingPunct="1">
              <a:buFontTx/>
              <a:buAutoNum type="arabicPeriod"/>
            </a:pPr>
            <a:r>
              <a:rPr lang="it-IT" sz="2000" b="1" dirty="0">
                <a:latin typeface="Bell MT" panose="02020503060305020303" pitchFamily="18" charset="0"/>
              </a:rPr>
              <a:t>Sono indicati gli Eventi che si realizzano per favorire lo scambio culturale;</a:t>
            </a:r>
          </a:p>
          <a:p>
            <a:pPr algn="just" eaLnBrk="1" hangingPunct="1">
              <a:buFontTx/>
              <a:buNone/>
            </a:pPr>
            <a:endParaRPr lang="it-IT" sz="2000" b="1" dirty="0">
              <a:latin typeface="Bell MT" panose="02020503060305020303" pitchFamily="18" charset="0"/>
            </a:endParaRPr>
          </a:p>
          <a:p>
            <a:pPr algn="just" eaLnBrk="1" hangingPunct="1">
              <a:buFontTx/>
              <a:buNone/>
            </a:pPr>
            <a:endParaRPr lang="it-IT" sz="1800" b="1" dirty="0"/>
          </a:p>
        </p:txBody>
      </p:sp>
    </p:spTree>
    <p:extLst>
      <p:ext uri="{BB962C8B-B14F-4D97-AF65-F5344CB8AC3E}">
        <p14:creationId xmlns:p14="http://schemas.microsoft.com/office/powerpoint/2010/main" val="1277681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0C62F0-90AA-A5D2-A169-207AD54B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id="{1E30F3AE-CC3D-D1A4-013A-539D794FAEB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55576" y="332656"/>
            <a:ext cx="7772400" cy="1143000"/>
          </a:xfrm>
        </p:spPr>
        <p:txBody>
          <a:bodyPr lIns="92075" tIns="46038" rIns="92075" bIns="46038"/>
          <a:lstStyle/>
          <a:p>
            <a:pPr eaLnBrk="1" hangingPunct="1"/>
            <a:r>
              <a:rPr lang="it-IT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BENCHMARKING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B668F1CB-3379-CA34-CA04-9E432DB00F2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55576" y="1518741"/>
            <a:ext cx="7848872" cy="4718571"/>
          </a:xfrm>
        </p:spPr>
        <p:txBody>
          <a:bodyPr/>
          <a:lstStyle/>
          <a:p>
            <a:pPr algn="just" eaLnBrk="1" hangingPunct="1">
              <a:buFontTx/>
              <a:buNone/>
            </a:pPr>
            <a:endParaRPr lang="it-IT" sz="1800" b="1" dirty="0">
              <a:solidFill>
                <a:srgbClr val="0033CC"/>
              </a:solidFill>
            </a:endParaRPr>
          </a:p>
          <a:p>
            <a:pPr algn="just" eaLnBrk="1" hangingPunct="1">
              <a:buFontTx/>
              <a:buNone/>
            </a:pPr>
            <a:r>
              <a:rPr lang="it-IT" sz="1800" b="1" dirty="0"/>
              <a:t>La Marina di Procida</a:t>
            </a:r>
          </a:p>
          <a:p>
            <a:pPr algn="just" eaLnBrk="1" hangingPunct="1">
              <a:buFontTx/>
              <a:buNone/>
            </a:pPr>
            <a:endParaRPr lang="it-IT" sz="1800" b="1" dirty="0">
              <a:solidFill>
                <a:srgbClr val="0033CC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3" y="2492896"/>
            <a:ext cx="8089645" cy="307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4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0C62F0-90AA-A5D2-A169-207AD54B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id="{1E30F3AE-CC3D-D1A4-013A-539D794FAEB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55576" y="332656"/>
            <a:ext cx="7772400" cy="1143000"/>
          </a:xfrm>
        </p:spPr>
        <p:txBody>
          <a:bodyPr lIns="92075" tIns="46038" rIns="92075" bIns="46038"/>
          <a:lstStyle/>
          <a:p>
            <a:pPr eaLnBrk="1" hangingPunct="1"/>
            <a:r>
              <a:rPr lang="it-IT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BENCHMARKING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B668F1CB-3379-CA34-CA04-9E432DB00F2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55576" y="1518741"/>
            <a:ext cx="7848872" cy="4718571"/>
          </a:xfrm>
        </p:spPr>
        <p:txBody>
          <a:bodyPr/>
          <a:lstStyle/>
          <a:p>
            <a:pPr algn="just" eaLnBrk="1" hangingPunct="1">
              <a:buFontTx/>
              <a:buNone/>
            </a:pPr>
            <a:endParaRPr lang="it-IT" sz="1800" b="1" dirty="0">
              <a:solidFill>
                <a:srgbClr val="0033CC"/>
              </a:solidFill>
            </a:endParaRPr>
          </a:p>
          <a:p>
            <a:pPr algn="just" eaLnBrk="1" hangingPunct="1">
              <a:buFontTx/>
              <a:buNone/>
            </a:pPr>
            <a:r>
              <a:rPr lang="it-IT" b="1" dirty="0">
                <a:latin typeface="Bell MT" panose="02020503060305020303" pitchFamily="18" charset="0"/>
              </a:rPr>
              <a:t>I Servizi</a:t>
            </a:r>
          </a:p>
          <a:p>
            <a:pPr algn="just" eaLnBrk="1" hangingPunct="1">
              <a:buFontTx/>
              <a:buNone/>
            </a:pPr>
            <a:endParaRPr lang="it-IT" sz="1800" b="1" dirty="0">
              <a:solidFill>
                <a:srgbClr val="0033CC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4852" y="1518741"/>
            <a:ext cx="5258255" cy="487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6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it-IT" sz="1600" b="1" dirty="0">
                <a:latin typeface="Bell MT" panose="02020503060305020303" pitchFamily="18" charset="0"/>
              </a:rPr>
              <a:t>Attraverso un’attenta ricerca, il gruppo decide di focalizzare il miglioramento della rotta passando per i porti attraversati da Carlo V:</a:t>
            </a:r>
          </a:p>
          <a:p>
            <a:endParaRPr lang="it-IT" sz="1600" b="1" dirty="0">
              <a:latin typeface="Bell MT" panose="02020503060305020303" pitchFamily="18" charset="0"/>
            </a:endParaRPr>
          </a:p>
          <a:p>
            <a:r>
              <a:rPr lang="it-IT" sz="1600" b="1" dirty="0">
                <a:latin typeface="Bell MT" panose="02020503060305020303" pitchFamily="18" charset="0"/>
              </a:rPr>
              <a:t>Valona(Albania), dove Carlo V, in una campagna navale, attaccò le coste albanesi conquistandole temporaneamente;</a:t>
            </a:r>
          </a:p>
          <a:p>
            <a:r>
              <a:rPr lang="it-IT" sz="1600" b="1" dirty="0">
                <a:latin typeface="Bell MT" panose="02020503060305020303" pitchFamily="18" charset="0"/>
              </a:rPr>
              <a:t>Otranto (Italia), dove Carlo V ha rafforzato strategicamente le difese della città per contrastare la minaccia ottomana </a:t>
            </a:r>
          </a:p>
          <a:p>
            <a:r>
              <a:rPr lang="it-IT" sz="1600" b="1" dirty="0">
                <a:latin typeface="Bell MT" panose="02020503060305020303" pitchFamily="18" charset="0"/>
              </a:rPr>
              <a:t> Messina (Italia), dove Carlo V dispose la ristrutturazione  del sistema difensivo, ordinando la distruzione della vecchia cinta muraria per costruirne una più moderna e solida contro la minaccia turca </a:t>
            </a:r>
          </a:p>
          <a:p>
            <a:r>
              <a:rPr lang="it-IT" sz="1600" b="1" dirty="0">
                <a:latin typeface="Bell MT" panose="02020503060305020303" pitchFamily="18" charset="0"/>
              </a:rPr>
              <a:t>Salerno (Italia), Castello di </a:t>
            </a:r>
            <a:r>
              <a:rPr lang="it-IT" sz="1600" b="1" dirty="0" err="1">
                <a:latin typeface="Bell MT" panose="02020503060305020303" pitchFamily="18" charset="0"/>
              </a:rPr>
              <a:t>Arechi</a:t>
            </a:r>
            <a:r>
              <a:rPr lang="it-IT" sz="1600" b="1" dirty="0">
                <a:latin typeface="Bell MT" panose="02020503060305020303" pitchFamily="18" charset="0"/>
              </a:rPr>
              <a:t> : sebbene di origine longobarda, questa fortezza, che domina il golfo da 300 metri, fu un punto cruciale del sistema difensivo durante il suo regno.</a:t>
            </a:r>
          </a:p>
          <a:p>
            <a:r>
              <a:rPr lang="it-IT" sz="1600" b="1" dirty="0">
                <a:latin typeface="Bell MT" panose="02020503060305020303" pitchFamily="18" charset="0"/>
              </a:rPr>
              <a:t>Napoli (Italia), pilastro fondamentale del sistema imperiale spagnolo sia per posizione geografica che per risorse dove potremo visitare  il Castel Sant'Elmo che fu riprogettato con la sua caratteristica forma stellare a sei punte (stella) per difendersi dalle armi da fuoco.</a:t>
            </a:r>
          </a:p>
          <a:p>
            <a:r>
              <a:rPr lang="it-IT" sz="1600" b="1" dirty="0">
                <a:latin typeface="Bell MT" panose="02020503060305020303" pitchFamily="18" charset="0"/>
              </a:rPr>
              <a:t>Gaeta (Italia),dove Carlo V ha ordinato la costruzione della porta Carlo V e degli imponenti bastioni difensivi, contribuendo a rendere questo luogo una roccaforte inespugnabile </a:t>
            </a:r>
          </a:p>
          <a:p>
            <a:pPr>
              <a:buFont typeface="Arial" pitchFamily="34" charset="0"/>
              <a:buAutoNum type="arabicPeriod"/>
            </a:pPr>
            <a:endParaRPr lang="it-IT" sz="1600" b="1" dirty="0">
              <a:latin typeface="Bell MT" panose="02020503060305020303" pitchFamily="18" charset="0"/>
            </a:endParaRPr>
          </a:p>
          <a:p>
            <a:pPr marL="0" indent="0">
              <a:buNone/>
            </a:pPr>
            <a:endParaRPr lang="it-IT" sz="1600" i="1" dirty="0">
              <a:solidFill>
                <a:schemeClr val="bg1"/>
              </a:solidFill>
              <a:latin typeface="Arial" pitchFamily="34" charset="0"/>
            </a:endParaRPr>
          </a:p>
          <a:p>
            <a:pPr marL="0" indent="0">
              <a:buNone/>
            </a:pP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9EA4711-C192-0AFE-9FD6-913CCC8F191B}"/>
              </a:ext>
            </a:extLst>
          </p:cNvPr>
          <p:cNvSpPr txBox="1"/>
          <p:nvPr/>
        </p:nvSpPr>
        <p:spPr>
          <a:xfrm>
            <a:off x="3347864" y="188640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70C0"/>
                </a:solidFill>
                <a:latin typeface="+mj-lt"/>
              </a:rPr>
              <a:t>Progettazione</a:t>
            </a:r>
            <a:r>
              <a:rPr lang="it-IT" sz="24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6606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6" y="620688"/>
            <a:ext cx="9144000" cy="530120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259632" y="97468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rgbClr val="0070C0"/>
                </a:solidFill>
              </a:rPr>
              <a:t>La Rotta progettata</a:t>
            </a:r>
          </a:p>
        </p:txBody>
      </p:sp>
    </p:spTree>
    <p:extLst>
      <p:ext uri="{BB962C8B-B14F-4D97-AF65-F5344CB8AC3E}">
        <p14:creationId xmlns:p14="http://schemas.microsoft.com/office/powerpoint/2010/main" val="26124765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lIns="92075" tIns="46038" rIns="92075" bIns="46038"/>
          <a:lstStyle/>
          <a:p>
            <a:pPr eaLnBrk="1" hangingPunct="1"/>
            <a:r>
              <a:rPr lang="it-IT" sz="4000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PROGETTAZIONE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446757" y="1844824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Bell MT" panose="02020503060305020303" pitchFamily="18" charset="0"/>
              </a:rPr>
              <a:t>Per il progetto si propone di utilizzare imbarcazioni che consentono il trasporto e l’accoglienza a bordo di 8/12 persone offrendo un servizio </a:t>
            </a:r>
            <a:r>
              <a:rPr lang="it-IT" sz="2400" b="1" dirty="0" err="1">
                <a:latin typeface="Bell MT" panose="02020503060305020303" pitchFamily="18" charset="0"/>
              </a:rPr>
              <a:t>all</a:t>
            </a:r>
            <a:r>
              <a:rPr lang="it-IT" sz="2400" b="1" dirty="0">
                <a:latin typeface="Bell MT" panose="02020503060305020303" pitchFamily="18" charset="0"/>
              </a:rPr>
              <a:t> inclusive.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it-IT" sz="1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i="1" dirty="0">
                <a:latin typeface="Castellar" panose="020A0402060406010301" pitchFamily="18" charset="0"/>
              </a:rPr>
              <a:t>2. Caratteristiche dell’imbarcazione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it-IT" sz="1800" b="1" i="1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Bell MT" panose="02020503060305020303" pitchFamily="18" charset="0"/>
              </a:rPr>
              <a:t>1. Lunghezza dell’imbarcazione tra i 15 e i 18 mt.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Bell MT" panose="02020503060305020303" pitchFamily="18" charset="0"/>
              </a:rPr>
              <a:t>2. cabine che siano accoglienti.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Bell MT" panose="02020503060305020303" pitchFamily="18" charset="0"/>
              </a:rPr>
              <a:t>3. il pescaggio ( max. un paio di metri 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it-IT" sz="1600" b="1" dirty="0">
              <a:latin typeface="Bell MT" panose="020205030603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Castellar" panose="020A0402060406010301" pitchFamily="18" charset="0"/>
              </a:rPr>
              <a:t>     </a:t>
            </a:r>
            <a:endParaRPr lang="it-IT" sz="1600" b="1" dirty="0">
              <a:latin typeface="Bell MT" panose="02020503060305020303" pitchFamily="18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68461" y="1113902"/>
            <a:ext cx="7245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400" b="1" i="1" dirty="0">
                <a:latin typeface="Castellar" panose="020A0402060406010301" pitchFamily="18" charset="0"/>
                <a:ea typeface="+mn-ea"/>
              </a:rPr>
              <a:t>1. Imbarcazione da utilizzare</a:t>
            </a:r>
          </a:p>
        </p:txBody>
      </p:sp>
    </p:spTree>
    <p:extLst>
      <p:ext uri="{BB962C8B-B14F-4D97-AF65-F5344CB8AC3E}">
        <p14:creationId xmlns:p14="http://schemas.microsoft.com/office/powerpoint/2010/main" val="2244270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BBDBCC-B7E2-130B-9646-C5516BEAD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>
            <a:extLst>
              <a:ext uri="{FF2B5EF4-FFF2-40B4-BE49-F238E27FC236}">
                <a16:creationId xmlns:a16="http://schemas.microsoft.com/office/drawing/2014/main" id="{05E21627-03FD-1C14-B4E4-FE7D48CE53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41000" y="62068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it-IT" sz="1600" b="1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Castellar" panose="020A0402060406010301" pitchFamily="18" charset="0"/>
              </a:rPr>
              <a:t>     </a:t>
            </a:r>
            <a:r>
              <a:rPr lang="it-IT" sz="2400" b="1" i="1" dirty="0">
                <a:latin typeface="Bell MT" panose="02020503060305020303" pitchFamily="18" charset="0"/>
              </a:rPr>
              <a:t>3. </a:t>
            </a:r>
            <a:r>
              <a:rPr lang="it-IT" sz="2400" b="1" dirty="0">
                <a:latin typeface="Bell MT" panose="02020503060305020303" pitchFamily="18" charset="0"/>
              </a:rPr>
              <a:t>LE TAPPE PROGETTATE: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it-IT" sz="2400" b="1" i="1" dirty="0">
              <a:latin typeface="Bell MT" panose="020205030603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Castellar" panose="020A0402060406010301" pitchFamily="18" charset="0"/>
              </a:rPr>
              <a:t>    </a:t>
            </a:r>
            <a:r>
              <a:rPr lang="it-IT" sz="2400" b="1" dirty="0">
                <a:latin typeface="Bell MT" panose="02020503060305020303" pitchFamily="18" charset="0"/>
              </a:rPr>
              <a:t>- da Valona a Otranto (45MG)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Bell MT" panose="02020503060305020303" pitchFamily="18" charset="0"/>
              </a:rPr>
              <a:t>     - da Otranto a Crotone (100MG)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Bell MT" panose="02020503060305020303" pitchFamily="18" charset="0"/>
              </a:rPr>
              <a:t>     - da Crotone a Messina (140MG)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Bell MT" panose="02020503060305020303" pitchFamily="18" charset="0"/>
              </a:rPr>
              <a:t>     - da Messina a Marina di Camerota  (110MG)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Bell MT" panose="02020503060305020303" pitchFamily="18" charset="0"/>
              </a:rPr>
              <a:t>     - da Marina di Camerota a Salerno (60MG)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Bell MT" panose="02020503060305020303" pitchFamily="18" charset="0"/>
              </a:rPr>
              <a:t>     - da Salerno a Napoli (40MG)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Bell MT" panose="02020503060305020303" pitchFamily="18" charset="0"/>
              </a:rPr>
              <a:t>     - da Napoli a Gaeta (50MG)</a:t>
            </a:r>
          </a:p>
        </p:txBody>
      </p:sp>
    </p:spTree>
    <p:extLst>
      <p:ext uri="{BB962C8B-B14F-4D97-AF65-F5344CB8AC3E}">
        <p14:creationId xmlns:p14="http://schemas.microsoft.com/office/powerpoint/2010/main" val="16205198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/>
          <a:lstStyle/>
          <a:p>
            <a:r>
              <a:rPr lang="it-IT" sz="2400" b="1" i="1" dirty="0">
                <a:solidFill>
                  <a:srgbClr val="FF0000"/>
                </a:solidFill>
                <a:latin typeface="Castellar" panose="020A0402060406010301" pitchFamily="18" charset="0"/>
              </a:rPr>
              <a:t>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608" y="692696"/>
            <a:ext cx="7200800" cy="5461459"/>
          </a:xfrm>
        </p:spPr>
        <p:txBody>
          <a:bodyPr/>
          <a:lstStyle/>
          <a:p>
            <a:pPr marL="0" indent="0">
              <a:buNone/>
            </a:pPr>
            <a:r>
              <a:rPr lang="it-IT" sz="2400" b="1" i="1" dirty="0">
                <a:latin typeface="Castellar" panose="020A0402060406010301" pitchFamily="18" charset="0"/>
              </a:rPr>
              <a:t>4. COSTO DELL’ITINERARIO</a:t>
            </a:r>
          </a:p>
          <a:p>
            <a:pPr marL="0" indent="0">
              <a:buNone/>
            </a:pPr>
            <a:endParaRPr lang="it-IT" sz="2400" b="1" i="1" dirty="0">
              <a:solidFill>
                <a:srgbClr val="FF0000"/>
              </a:solidFill>
              <a:latin typeface="Castellar" panose="020A0402060406010301" pitchFamily="18" charset="0"/>
            </a:endParaRPr>
          </a:p>
          <a:p>
            <a:pPr marL="0" indent="0" algn="just">
              <a:buNone/>
            </a:pPr>
            <a:r>
              <a:rPr lang="it-IT" sz="2400" b="1" dirty="0">
                <a:latin typeface="Bell MT" panose="02020503060305020303" pitchFamily="18" charset="0"/>
              </a:rPr>
              <a:t>Il percorso potrebbe svolgersi nei mesi di aprile-maggio e settembre-ottobre condizioni meteo permettendo ad un costo di circa 1500€ a persona </a:t>
            </a:r>
            <a:r>
              <a:rPr lang="it-IT" sz="2400" b="1" dirty="0" err="1">
                <a:latin typeface="Bell MT" panose="02020503060305020303" pitchFamily="18" charset="0"/>
              </a:rPr>
              <a:t>all</a:t>
            </a:r>
            <a:r>
              <a:rPr lang="it-IT" sz="2400" b="1" dirty="0">
                <a:latin typeface="Bell MT" panose="02020503060305020303" pitchFamily="18" charset="0"/>
              </a:rPr>
              <a:t> inclusive</a:t>
            </a:r>
          </a:p>
        </p:txBody>
      </p:sp>
    </p:spTree>
    <p:extLst>
      <p:ext uri="{BB962C8B-B14F-4D97-AF65-F5344CB8AC3E}">
        <p14:creationId xmlns:p14="http://schemas.microsoft.com/office/powerpoint/2010/main" val="1353325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305594"/>
            <a:ext cx="8532440" cy="1143000"/>
          </a:xfrm>
        </p:spPr>
        <p:txBody>
          <a:bodyPr lIns="92075" tIns="46038" rIns="92075" bIns="46038"/>
          <a:lstStyle/>
          <a:p>
            <a:pPr algn="l" eaLnBrk="1" hangingPunct="1"/>
            <a:r>
              <a:rPr lang="it-IT" sz="3200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APPRENDIMENTO INDIVIDUALE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8174" y="2133600"/>
            <a:ext cx="8532439" cy="4003675"/>
          </a:xfrm>
        </p:spPr>
        <p:txBody>
          <a:bodyPr/>
          <a:lstStyle/>
          <a:p>
            <a:pPr marL="533400" indent="-533400" algn="just" eaLnBrk="1" hangingPunct="1">
              <a:lnSpc>
                <a:spcPct val="80000"/>
              </a:lnSpc>
              <a:buFontTx/>
              <a:buNone/>
            </a:pPr>
            <a:r>
              <a:rPr lang="it-IT" sz="2800" b="1" dirty="0">
                <a:solidFill>
                  <a:schemeClr val="bg1"/>
                </a:solidFill>
              </a:rPr>
              <a:t>	</a:t>
            </a:r>
            <a:r>
              <a:rPr lang="it-IT" sz="2400" b="1" dirty="0">
                <a:latin typeface="Bell MT" panose="02020503060305020303" pitchFamily="18" charset="0"/>
              </a:rPr>
              <a:t>Creare questa presentazione mi è servito per mettere in ordine le idee. Ho imparato a strutturare un discorso che abbia un senso logico, partendo dall'introduzione fino alle conclusioni. Mi ha aiutato a capire meglio l'argomento perché, per spiegarlo in una slide, ho dovuto prima comprenderlo bene io.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53393" y="222726"/>
            <a:ext cx="8043143" cy="1143000"/>
          </a:xfrm>
        </p:spPr>
        <p:txBody>
          <a:bodyPr lIns="92075" tIns="46038" rIns="92075" bIns="46038"/>
          <a:lstStyle/>
          <a:p>
            <a:pPr eaLnBrk="1" hangingPunct="1"/>
            <a:r>
              <a:rPr lang="it-IT" sz="2800" b="1" i="1" u="sng" dirty="0">
                <a:solidFill>
                  <a:srgbClr val="0070C0"/>
                </a:solidFill>
                <a:latin typeface="Castellar" panose="020A0402060406010301" pitchFamily="18" charset="0"/>
              </a:rPr>
              <a:t>APPRENDIMENTO di  GRUPPO 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31640" y="1427162"/>
            <a:ext cx="6768752" cy="4003675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it-IT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it-IT" sz="2400" b="1" dirty="0">
                <a:latin typeface="Bell MT" panose="02020503060305020303" pitchFamily="18" charset="0"/>
              </a:rPr>
              <a:t>Fare questo lavoro insieme ci ha aiutato a vedere l'argomento da punti di vista differenti. </a:t>
            </a:r>
          </a:p>
          <a:p>
            <a:pPr marL="0" indent="0">
              <a:buNone/>
            </a:pPr>
            <a:r>
              <a:rPr lang="it-IT" sz="2400" b="1" dirty="0">
                <a:latin typeface="Bell MT" panose="02020503060305020303" pitchFamily="18" charset="0"/>
              </a:rPr>
              <a:t>A volte non eravamo d'accordo su come spiegare un concetto o su quale grafica usare, ma discutendone abbiamo trovato soluzioni migliori di quelle che avrei trovato da solo.</a:t>
            </a:r>
          </a:p>
          <a:p>
            <a:pPr marL="0" indent="0">
              <a:buNone/>
            </a:pPr>
            <a:r>
              <a:rPr lang="it-IT" sz="2400" b="1" dirty="0">
                <a:latin typeface="Bell MT" panose="02020503060305020303" pitchFamily="18" charset="0"/>
              </a:rPr>
              <a:t>Abbiamo imparato che il confronto aiuta a correggere gli errori prima della consegna finale.</a:t>
            </a:r>
            <a:br>
              <a:rPr lang="it-IT" sz="2400" b="1" dirty="0">
                <a:latin typeface="Bell MT" panose="02020503060305020303" pitchFamily="18" charset="0"/>
              </a:rPr>
            </a:br>
            <a:endParaRPr lang="it-IT" sz="2400" b="1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7322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555776" y="245950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/>
              <a:t>«Ognuno deve cercare a modo </a:t>
            </a:r>
            <a:r>
              <a:rPr lang="it-IT" sz="2000"/>
              <a:t>suo,ognuno</a:t>
            </a:r>
            <a:endParaRPr lang="it-IT" sz="2000" dirty="0"/>
          </a:p>
          <a:p>
            <a:r>
              <a:rPr lang="it-IT" sz="2000" dirty="0"/>
              <a:t>deve fare il proprio cammino, perché uno</a:t>
            </a:r>
          </a:p>
          <a:p>
            <a:r>
              <a:rPr lang="it-IT" sz="2000" dirty="0"/>
              <a:t>stesso posto può significare cose diverse a</a:t>
            </a:r>
          </a:p>
          <a:p>
            <a:r>
              <a:rPr lang="it-IT" sz="2000" dirty="0"/>
              <a:t>seconda di chi lo visita»</a:t>
            </a:r>
          </a:p>
          <a:p>
            <a:endParaRPr lang="it-IT" sz="2000" dirty="0"/>
          </a:p>
          <a:p>
            <a:r>
              <a:rPr lang="it-IT" sz="2000" dirty="0"/>
              <a:t>Tiziano Terzani</a:t>
            </a:r>
          </a:p>
        </p:txBody>
      </p:sp>
    </p:spTree>
    <p:extLst>
      <p:ext uri="{BB962C8B-B14F-4D97-AF65-F5344CB8AC3E}">
        <p14:creationId xmlns:p14="http://schemas.microsoft.com/office/powerpoint/2010/main" val="39657449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True"/>
  <p:tag name="HOTSPOTTYPE" val="DefinedInNavigator"/>
  <p:tag name="BRANCHTO" val="262"/>
</p:tagLst>
</file>

<file path=ppt/theme/theme1.xml><?xml version="1.0" encoding="utf-8"?>
<a:theme xmlns:a="http://schemas.openxmlformats.org/drawingml/2006/main" name="Personalizza struttura">
  <a:themeElements>
    <a:clrScheme name="Personalizza struttur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sonalizza struttur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ersonalizza strut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15441</TotalTime>
  <Words>1239</Words>
  <Application>Microsoft Office PowerPoint</Application>
  <PresentationFormat>Presentazione su schermo (4:3)</PresentationFormat>
  <Paragraphs>162</Paragraphs>
  <Slides>30</Slides>
  <Notes>15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8" baseType="lpstr">
      <vt:lpstr>Arial</vt:lpstr>
      <vt:lpstr>Arial Black</vt:lpstr>
      <vt:lpstr>Bell MT</vt:lpstr>
      <vt:lpstr>Calibri</vt:lpstr>
      <vt:lpstr>Castellar</vt:lpstr>
      <vt:lpstr>Times New Roman</vt:lpstr>
      <vt:lpstr>Wingdings</vt:lpstr>
      <vt:lpstr>Personalizza struttura</vt:lpstr>
      <vt:lpstr>PROGETTO DI FORMAZIONE-INTERVENTO®  PCTO sul Miglioramento Ergonomico dei Cammini e degli Itinerari Culturali Europei    IIS Caboto  </vt:lpstr>
      <vt:lpstr>Tema</vt:lpstr>
      <vt:lpstr>Scenario</vt:lpstr>
      <vt:lpstr>Sollecitazioni </vt:lpstr>
      <vt:lpstr>OPPORTUNITÁ </vt:lpstr>
      <vt:lpstr>Criticità </vt:lpstr>
      <vt:lpstr> Vincoli </vt:lpstr>
      <vt:lpstr>   OBIETTIVO DEL  PROGETTO</vt:lpstr>
      <vt:lpstr>Presentazione standard di PowerPoint</vt:lpstr>
      <vt:lpstr>Analisi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BENCHMARKING</vt:lpstr>
      <vt:lpstr>Presentazione standard di PowerPoint</vt:lpstr>
      <vt:lpstr>BENCHMARKING</vt:lpstr>
      <vt:lpstr>BENCHMARKING</vt:lpstr>
      <vt:lpstr>Presentazione standard di PowerPoint</vt:lpstr>
      <vt:lpstr>Presentazione standard di PowerPoint</vt:lpstr>
      <vt:lpstr>PROGETTAZIONE</vt:lpstr>
      <vt:lpstr>Presentazione standard di PowerPoint</vt:lpstr>
      <vt:lpstr>.</vt:lpstr>
      <vt:lpstr>APPRENDIMENTO INDIVIDUALE</vt:lpstr>
      <vt:lpstr>APPRENDIMENTO di  GRUPPO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</dc:title>
  <dc:creator>renato</dc:creator>
  <cp:lastModifiedBy>RENATO DI GREGORIO</cp:lastModifiedBy>
  <cp:revision>305</cp:revision>
  <dcterms:created xsi:type="dcterms:W3CDTF">2000-06-17T04:47:29Z</dcterms:created>
  <dcterms:modified xsi:type="dcterms:W3CDTF">2026-05-28T17:16:05Z</dcterms:modified>
</cp:coreProperties>
</file>