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3" r:id="rId1"/>
    <p:sldMasterId id="2147483855" r:id="rId2"/>
  </p:sldMasterIdLst>
  <p:notesMasterIdLst>
    <p:notesMasterId r:id="rId61"/>
  </p:notesMasterIdLst>
  <p:handoutMasterIdLst>
    <p:handoutMasterId r:id="rId62"/>
  </p:handoutMasterIdLst>
  <p:sldIdLst>
    <p:sldId id="287" r:id="rId3"/>
    <p:sldId id="277" r:id="rId4"/>
    <p:sldId id="322" r:id="rId5"/>
    <p:sldId id="270" r:id="rId6"/>
    <p:sldId id="278" r:id="rId7"/>
    <p:sldId id="279" r:id="rId8"/>
    <p:sldId id="280" r:id="rId9"/>
    <p:sldId id="281" r:id="rId10"/>
    <p:sldId id="325" r:id="rId11"/>
    <p:sldId id="326" r:id="rId12"/>
    <p:sldId id="327" r:id="rId13"/>
    <p:sldId id="307" r:id="rId14"/>
    <p:sldId id="309" r:id="rId15"/>
    <p:sldId id="308" r:id="rId16"/>
    <p:sldId id="346" r:id="rId17"/>
    <p:sldId id="317" r:id="rId18"/>
    <p:sldId id="328" r:id="rId19"/>
    <p:sldId id="329" r:id="rId20"/>
    <p:sldId id="320" r:id="rId21"/>
    <p:sldId id="330" r:id="rId22"/>
    <p:sldId id="331" r:id="rId23"/>
    <p:sldId id="332" r:id="rId24"/>
    <p:sldId id="333" r:id="rId25"/>
    <p:sldId id="318" r:id="rId26"/>
    <p:sldId id="274" r:id="rId27"/>
    <p:sldId id="292" r:id="rId28"/>
    <p:sldId id="293" r:id="rId29"/>
    <p:sldId id="319" r:id="rId30"/>
    <p:sldId id="343" r:id="rId31"/>
    <p:sldId id="344" r:id="rId32"/>
    <p:sldId id="314" r:id="rId33"/>
    <p:sldId id="315" r:id="rId34"/>
    <p:sldId id="310" r:id="rId35"/>
    <p:sldId id="311" r:id="rId36"/>
    <p:sldId id="345" r:id="rId37"/>
    <p:sldId id="312" r:id="rId38"/>
    <p:sldId id="289" r:id="rId39"/>
    <p:sldId id="334" r:id="rId40"/>
    <p:sldId id="294" r:id="rId41"/>
    <p:sldId id="335" r:id="rId42"/>
    <p:sldId id="295" r:id="rId43"/>
    <p:sldId id="306" r:id="rId44"/>
    <p:sldId id="336" r:id="rId45"/>
    <p:sldId id="337" r:id="rId46"/>
    <p:sldId id="338" r:id="rId47"/>
    <p:sldId id="304" r:id="rId48"/>
    <p:sldId id="305" r:id="rId49"/>
    <p:sldId id="340" r:id="rId50"/>
    <p:sldId id="341" r:id="rId51"/>
    <p:sldId id="339" r:id="rId52"/>
    <p:sldId id="342" r:id="rId53"/>
    <p:sldId id="298" r:id="rId54"/>
    <p:sldId id="290" r:id="rId55"/>
    <p:sldId id="301" r:id="rId56"/>
    <p:sldId id="324" r:id="rId57"/>
    <p:sldId id="302" r:id="rId58"/>
    <p:sldId id="313" r:id="rId59"/>
    <p:sldId id="316" r:id="rId60"/>
  </p:sldIdLst>
  <p:sldSz cx="9144000" cy="6858000" type="screen4x3"/>
  <p:notesSz cx="6837363" cy="9659938"/>
  <p:custDataLst>
    <p:tags r:id="rId63"/>
  </p:custDataLst>
  <p:defaultTextStyle>
    <a:defPPr>
      <a:defRPr lang="en-US"/>
    </a:defPPr>
    <a:lvl1pPr algn="l" rtl="0" fontAlgn="base">
      <a:spcBef>
        <a:spcPct val="0"/>
      </a:spcBef>
      <a:spcAft>
        <a:spcPct val="0"/>
      </a:spcAft>
      <a:defRPr sz="1600" kern="1200">
        <a:solidFill>
          <a:schemeClr val="tx1"/>
        </a:solidFill>
        <a:latin typeface="Times New Roman" pitchFamily="18" charset="0"/>
        <a:ea typeface="MS PGothic" pitchFamily="34" charset="-128"/>
        <a:cs typeface="+mn-cs"/>
      </a:defRPr>
    </a:lvl1pPr>
    <a:lvl2pPr marL="4572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2pPr>
    <a:lvl3pPr marL="9144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3pPr>
    <a:lvl4pPr marL="13716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4pPr>
    <a:lvl5pPr marL="18288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6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16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16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16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993300"/>
    <a:srgbClr val="FFCC00"/>
    <a:srgbClr val="CC6600"/>
    <a:srgbClr val="996633"/>
    <a:srgbClr val="FFCC99"/>
    <a:srgbClr val="99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233" autoAdjust="0"/>
    <p:restoredTop sz="88421" autoAdjust="0"/>
  </p:normalViewPr>
  <p:slideViewPr>
    <p:cSldViewPr>
      <p:cViewPr varScale="1">
        <p:scale>
          <a:sx n="72" d="100"/>
          <a:sy n="72" d="100"/>
        </p:scale>
        <p:origin x="490" y="43"/>
      </p:cViewPr>
      <p:guideLst>
        <p:guide orient="horz" pos="2160"/>
        <p:guide pos="2880"/>
      </p:guideLst>
    </p:cSldViewPr>
  </p:slideViewPr>
  <p:outlineViewPr>
    <p:cViewPr>
      <p:scale>
        <a:sx n="50" d="100"/>
        <a:sy n="50" d="100"/>
      </p:scale>
      <p:origin x="0" y="0"/>
    </p:cViewPr>
    <p:sldLst>
      <p:sld r:id="rId1" collapse="1"/>
      <p:sld r:id="rId2" collapse="1"/>
      <p:sld r:id="rId3" collapse="1"/>
      <p:sld r:id="rId4" collapse="1"/>
      <p:sld r:id="rId5" collapse="1"/>
      <p:sld r:id="rId6" collapse="1"/>
      <p:sld r:id="rId7"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gs" Target="tags/tag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3" Type="http://schemas.openxmlformats.org/officeDocument/2006/relationships/slide" Target="slides/slide6.xml"/><Relationship Id="rId7" Type="http://schemas.openxmlformats.org/officeDocument/2006/relationships/slide" Target="slides/slide53.xml"/><Relationship Id="rId2" Type="http://schemas.openxmlformats.org/officeDocument/2006/relationships/slide" Target="slides/slide5.xml"/><Relationship Id="rId1" Type="http://schemas.openxmlformats.org/officeDocument/2006/relationships/slide" Target="slides/slide4.xml"/><Relationship Id="rId6" Type="http://schemas.openxmlformats.org/officeDocument/2006/relationships/slide" Target="slides/slide37.xml"/><Relationship Id="rId5" Type="http://schemas.openxmlformats.org/officeDocument/2006/relationships/slide" Target="slides/slide8.xml"/><Relationship Id="rId4"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62275" cy="48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ea typeface="+mn-ea"/>
                <a:cs typeface="+mn-cs"/>
              </a:defRPr>
            </a:lvl1pPr>
          </a:lstStyle>
          <a:p>
            <a:pPr>
              <a:defRPr/>
            </a:pPr>
            <a:r>
              <a:rPr lang="it-IT"/>
              <a:t>renato</a:t>
            </a:r>
          </a:p>
        </p:txBody>
      </p:sp>
      <p:sp>
        <p:nvSpPr>
          <p:cNvPr id="15363" name="Rectangle 3"/>
          <p:cNvSpPr>
            <a:spLocks noGrp="1" noChangeArrowheads="1"/>
          </p:cNvSpPr>
          <p:nvPr>
            <p:ph type="dt" sz="quarter" idx="1"/>
          </p:nvPr>
        </p:nvSpPr>
        <p:spPr bwMode="auto">
          <a:xfrm>
            <a:off x="3875088" y="0"/>
            <a:ext cx="2962275" cy="48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ea typeface="+mn-ea"/>
                <a:cs typeface="+mn-cs"/>
              </a:defRPr>
            </a:lvl1pPr>
          </a:lstStyle>
          <a:p>
            <a:pPr>
              <a:defRPr/>
            </a:pPr>
            <a:endParaRPr lang="it-IT"/>
          </a:p>
        </p:txBody>
      </p:sp>
      <p:sp>
        <p:nvSpPr>
          <p:cNvPr id="15364" name="Rectangle 4"/>
          <p:cNvSpPr>
            <a:spLocks noGrp="1" noChangeArrowheads="1"/>
          </p:cNvSpPr>
          <p:nvPr>
            <p:ph type="ftr" sz="quarter" idx="2"/>
          </p:nvPr>
        </p:nvSpPr>
        <p:spPr bwMode="auto">
          <a:xfrm>
            <a:off x="0" y="9177338"/>
            <a:ext cx="2962275" cy="482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ea typeface="+mn-ea"/>
                <a:cs typeface="+mn-cs"/>
              </a:defRPr>
            </a:lvl1pPr>
          </a:lstStyle>
          <a:p>
            <a:pPr>
              <a:defRPr/>
            </a:pPr>
            <a:r>
              <a:rPr lang="it-IT"/>
              <a:t>Titolo</a:t>
            </a:r>
          </a:p>
        </p:txBody>
      </p:sp>
      <p:sp>
        <p:nvSpPr>
          <p:cNvPr id="15365" name="Rectangle 5"/>
          <p:cNvSpPr>
            <a:spLocks noGrp="1" noChangeArrowheads="1"/>
          </p:cNvSpPr>
          <p:nvPr>
            <p:ph type="sldNum" sz="quarter" idx="3"/>
          </p:nvPr>
        </p:nvSpPr>
        <p:spPr bwMode="auto">
          <a:xfrm>
            <a:off x="3875088" y="9177338"/>
            <a:ext cx="2962275" cy="482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968C561A-9AC8-4356-A41A-8D4B725D4EC9}" type="slidenum">
              <a:rPr lang="it-IT"/>
              <a:pPr/>
              <a:t>‹N›</a:t>
            </a:fld>
            <a:endParaRPr lang="it-IT"/>
          </a:p>
        </p:txBody>
      </p:sp>
    </p:spTree>
    <p:extLst>
      <p:ext uri="{BB962C8B-B14F-4D97-AF65-F5344CB8AC3E}">
        <p14:creationId xmlns:p14="http://schemas.microsoft.com/office/powerpoint/2010/main" val="18891890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cs typeface="+mn-cs"/>
              </a:defRPr>
            </a:lvl1pPr>
          </a:lstStyle>
          <a:p>
            <a:pPr>
              <a:defRPr/>
            </a:pPr>
            <a:endParaRPr lang="it-IT"/>
          </a:p>
        </p:txBody>
      </p:sp>
      <p:sp>
        <p:nvSpPr>
          <p:cNvPr id="532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cs typeface="+mn-cs"/>
              </a:defRPr>
            </a:lvl1pPr>
          </a:lstStyle>
          <a:p>
            <a:pPr>
              <a:defRPr/>
            </a:pPr>
            <a:endParaRPr lang="it-IT"/>
          </a:p>
        </p:txBody>
      </p:sp>
      <p:sp>
        <p:nvSpPr>
          <p:cNvPr id="14340" name="Rectangle 4"/>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p:spPr>
      </p:sp>
      <p:sp>
        <p:nvSpPr>
          <p:cNvPr id="53253" name="Rectangle 5"/>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53254" name="Rectangle 6"/>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cs typeface="+mn-cs"/>
              </a:defRPr>
            </a:lvl1pPr>
          </a:lstStyle>
          <a:p>
            <a:pPr>
              <a:defRPr/>
            </a:pPr>
            <a:endParaRPr lang="it-IT"/>
          </a:p>
        </p:txBody>
      </p:sp>
      <p:sp>
        <p:nvSpPr>
          <p:cNvPr id="53255" name="Rectangle 7"/>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ABA1DC9-C274-4815-9A88-50A6AAB0E130}" type="slidenum">
              <a:rPr lang="it-IT"/>
              <a:pPr/>
              <a:t>‹N›</a:t>
            </a:fld>
            <a:endParaRPr lang="it-IT"/>
          </a:p>
        </p:txBody>
      </p:sp>
    </p:spTree>
    <p:extLst>
      <p:ext uri="{BB962C8B-B14F-4D97-AF65-F5344CB8AC3E}">
        <p14:creationId xmlns:p14="http://schemas.microsoft.com/office/powerpoint/2010/main" val="12916479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egnaposto immagine diapositiva 1"/>
          <p:cNvSpPr>
            <a:spLocks noGrp="1" noRot="1" noChangeAspect="1" noTextEdit="1"/>
          </p:cNvSpPr>
          <p:nvPr>
            <p:ph type="sldImg"/>
          </p:nvPr>
        </p:nvSpPr>
        <p:spPr>
          <a:ln/>
        </p:spPr>
      </p:sp>
      <p:sp>
        <p:nvSpPr>
          <p:cNvPr id="16386" name="Segnaposto note 2"/>
          <p:cNvSpPr>
            <a:spLocks noGrp="1"/>
          </p:cNvSpPr>
          <p:nvPr>
            <p:ph type="body" idx="1"/>
          </p:nvPr>
        </p:nvSpPr>
        <p:spPr>
          <a:noFill/>
          <a:ln/>
        </p:spPr>
        <p:txBody>
          <a:bodyPr/>
          <a:lstStyle/>
          <a:p>
            <a:pPr eaLnBrk="1" hangingPunct="1">
              <a:spcBef>
                <a:spcPct val="0"/>
              </a:spcBef>
            </a:pPr>
            <a:endParaRPr lang="it-IT">
              <a:latin typeface="Arial" pitchFamily="34" charset="0"/>
            </a:endParaRPr>
          </a:p>
        </p:txBody>
      </p:sp>
      <p:sp>
        <p:nvSpPr>
          <p:cNvPr id="16387" name="Segnaposto numero diapositiva 3"/>
          <p:cNvSpPr>
            <a:spLocks noGrp="1"/>
          </p:cNvSpPr>
          <p:nvPr>
            <p:ph type="sldNum" sz="quarter" idx="5"/>
          </p:nvPr>
        </p:nvSpPr>
        <p:spPr>
          <a:noFill/>
        </p:spPr>
        <p:txBody>
          <a:bodyPr/>
          <a:lstStyle/>
          <a:p>
            <a:fld id="{3E29B4C3-A319-497D-8356-5266E8608F1A}" type="slidenum">
              <a:rPr lang="it-IT">
                <a:latin typeface="Arial" pitchFamily="34" charset="0"/>
                <a:cs typeface="Arial" pitchFamily="34" charset="0"/>
              </a:rPr>
              <a:pPr/>
              <a:t>1</a:t>
            </a:fld>
            <a:endParaRPr lang="it-IT">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80B48346-EFFC-48D2-8CD9-195A0FF5C12B}" type="slidenum">
              <a:rPr lang="it-IT"/>
              <a:pPr/>
              <a:t>4</a:t>
            </a:fld>
            <a:endParaRPr lang="it-IT"/>
          </a:p>
        </p:txBody>
      </p:sp>
      <p:sp>
        <p:nvSpPr>
          <p:cNvPr id="23554" name="Rectangle 2"/>
          <p:cNvSpPr>
            <a:spLocks noGrp="1" noRot="1" noChangeAspect="1" noChangeArrowheads="1" noTextEdit="1"/>
          </p:cNvSpPr>
          <p:nvPr>
            <p:ph type="sldImg"/>
          </p:nvPr>
        </p:nvSpPr>
        <p:spPr>
          <a:xfrm>
            <a:off x="1003300" y="723900"/>
            <a:ext cx="4830763" cy="3622675"/>
          </a:xfrm>
          <a:ln/>
        </p:spPr>
      </p:sp>
      <p:sp>
        <p:nvSpPr>
          <p:cNvPr id="2355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7D90F49F-7ADF-4F5F-9AE1-7963DDA455FF}" type="slidenum">
              <a:rPr lang="it-IT"/>
              <a:pPr/>
              <a:t>5</a:t>
            </a:fld>
            <a:endParaRPr lang="it-IT"/>
          </a:p>
        </p:txBody>
      </p:sp>
      <p:sp>
        <p:nvSpPr>
          <p:cNvPr id="25602" name="Rectangle 2"/>
          <p:cNvSpPr>
            <a:spLocks noGrp="1" noRot="1" noChangeAspect="1" noChangeArrowheads="1" noTextEdit="1"/>
          </p:cNvSpPr>
          <p:nvPr>
            <p:ph type="sldImg"/>
          </p:nvPr>
        </p:nvSpPr>
        <p:spPr>
          <a:xfrm>
            <a:off x="1003300" y="723900"/>
            <a:ext cx="4830763" cy="3622675"/>
          </a:xfrm>
          <a:ln/>
        </p:spPr>
      </p:sp>
      <p:sp>
        <p:nvSpPr>
          <p:cNvPr id="25603"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7B2431FA-F4D7-40A1-AFB1-1B71FA222DEA}" type="slidenum">
              <a:rPr lang="it-IT"/>
              <a:pPr/>
              <a:t>6</a:t>
            </a:fld>
            <a:endParaRPr lang="it-IT"/>
          </a:p>
        </p:txBody>
      </p:sp>
      <p:sp>
        <p:nvSpPr>
          <p:cNvPr id="27650" name="Rectangle 2"/>
          <p:cNvSpPr>
            <a:spLocks noGrp="1" noRot="1" noChangeAspect="1" noChangeArrowheads="1" noTextEdit="1"/>
          </p:cNvSpPr>
          <p:nvPr>
            <p:ph type="sldImg"/>
          </p:nvPr>
        </p:nvSpPr>
        <p:spPr>
          <a:xfrm>
            <a:off x="1003300" y="723900"/>
            <a:ext cx="4830763" cy="3622675"/>
          </a:xfrm>
          <a:ln/>
        </p:spPr>
      </p:sp>
      <p:sp>
        <p:nvSpPr>
          <p:cNvPr id="2765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9D24CD82-F8AC-4CF6-90C9-B17132F4659E}" type="slidenum">
              <a:rPr lang="it-IT"/>
              <a:pPr/>
              <a:t>7</a:t>
            </a:fld>
            <a:endParaRPr lang="it-IT"/>
          </a:p>
        </p:txBody>
      </p:sp>
      <p:sp>
        <p:nvSpPr>
          <p:cNvPr id="29698" name="Rectangle 2"/>
          <p:cNvSpPr>
            <a:spLocks noGrp="1" noRot="1" noChangeAspect="1" noChangeArrowheads="1" noTextEdit="1"/>
          </p:cNvSpPr>
          <p:nvPr>
            <p:ph type="sldImg"/>
          </p:nvPr>
        </p:nvSpPr>
        <p:spPr>
          <a:xfrm>
            <a:off x="1003300" y="723900"/>
            <a:ext cx="4830763" cy="3622675"/>
          </a:xfrm>
          <a:ln/>
        </p:spPr>
      </p:sp>
      <p:sp>
        <p:nvSpPr>
          <p:cNvPr id="29699"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8702F5B2-8018-4D4A-8F3B-2B6243097F02}" type="slidenum">
              <a:rPr lang="it-IT"/>
              <a:pPr/>
              <a:t>8</a:t>
            </a:fld>
            <a:endParaRPr lang="it-IT"/>
          </a:p>
        </p:txBody>
      </p:sp>
      <p:sp>
        <p:nvSpPr>
          <p:cNvPr id="31746" name="Rectangle 2"/>
          <p:cNvSpPr>
            <a:spLocks noGrp="1" noRot="1" noChangeAspect="1" noChangeArrowheads="1" noTextEdit="1"/>
          </p:cNvSpPr>
          <p:nvPr>
            <p:ph type="sldImg"/>
          </p:nvPr>
        </p:nvSpPr>
        <p:spPr>
          <a:xfrm>
            <a:off x="1003300" y="723900"/>
            <a:ext cx="4830763" cy="3622675"/>
          </a:xfrm>
          <a:ln/>
        </p:spPr>
      </p:sp>
      <p:sp>
        <p:nvSpPr>
          <p:cNvPr id="31747"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0475E-8454-94B3-BA92-CFFE0DF88F25}"/>
            </a:ext>
          </a:extLst>
        </p:cNvPr>
        <p:cNvGrpSpPr/>
        <p:nvPr/>
      </p:nvGrpSpPr>
      <p:grpSpPr>
        <a:xfrm>
          <a:off x="0" y="0"/>
          <a:ext cx="0" cy="0"/>
          <a:chOff x="0" y="0"/>
          <a:chExt cx="0" cy="0"/>
        </a:xfrm>
      </p:grpSpPr>
      <p:sp>
        <p:nvSpPr>
          <p:cNvPr id="39937" name="Rectangle 7">
            <a:extLst>
              <a:ext uri="{FF2B5EF4-FFF2-40B4-BE49-F238E27FC236}">
                <a16:creationId xmlns:a16="http://schemas.microsoft.com/office/drawing/2014/main" id="{53EC3494-7750-EFFE-7790-41E89DB7C6E8}"/>
              </a:ext>
            </a:extLst>
          </p:cNvPr>
          <p:cNvSpPr>
            <a:spLocks noGrp="1" noChangeArrowheads="1"/>
          </p:cNvSpPr>
          <p:nvPr>
            <p:ph type="sldNum" sz="quarter" idx="5"/>
          </p:nvPr>
        </p:nvSpPr>
        <p:spPr>
          <a:noFill/>
        </p:spPr>
        <p:txBody>
          <a:bodyPr/>
          <a:lstStyle/>
          <a:p>
            <a:fld id="{5034CFA2-2437-41DA-AE30-39EE18E0BFA0}" type="slidenum">
              <a:rPr lang="it-IT"/>
              <a:pPr/>
              <a:t>24</a:t>
            </a:fld>
            <a:endParaRPr lang="it-IT"/>
          </a:p>
        </p:txBody>
      </p:sp>
      <p:sp>
        <p:nvSpPr>
          <p:cNvPr id="39938" name="Rectangle 2">
            <a:extLst>
              <a:ext uri="{FF2B5EF4-FFF2-40B4-BE49-F238E27FC236}">
                <a16:creationId xmlns:a16="http://schemas.microsoft.com/office/drawing/2014/main" id="{25FDF268-44BF-1BD2-5C2D-5DD4CEE7A687}"/>
              </a:ext>
            </a:extLst>
          </p:cNvPr>
          <p:cNvSpPr>
            <a:spLocks noGrp="1" noRot="1" noChangeAspect="1" noChangeArrowheads="1" noTextEdit="1"/>
          </p:cNvSpPr>
          <p:nvPr>
            <p:ph type="sldImg"/>
          </p:nvPr>
        </p:nvSpPr>
        <p:spPr>
          <a:xfrm>
            <a:off x="1003300" y="723900"/>
            <a:ext cx="4830763" cy="3622675"/>
          </a:xfrm>
          <a:ln/>
        </p:spPr>
      </p:sp>
      <p:sp>
        <p:nvSpPr>
          <p:cNvPr id="39939" name="Rectangle 3">
            <a:extLst>
              <a:ext uri="{FF2B5EF4-FFF2-40B4-BE49-F238E27FC236}">
                <a16:creationId xmlns:a16="http://schemas.microsoft.com/office/drawing/2014/main" id="{7F9AE561-3598-5D22-F826-9074460C2566}"/>
              </a:ext>
            </a:extLst>
          </p:cNvPr>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extLst>
      <p:ext uri="{BB962C8B-B14F-4D97-AF65-F5344CB8AC3E}">
        <p14:creationId xmlns:p14="http://schemas.microsoft.com/office/powerpoint/2010/main" val="3105054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5034CFA2-2437-41DA-AE30-39EE18E0BFA0}" type="slidenum">
              <a:rPr lang="it-IT"/>
              <a:pPr/>
              <a:t>25</a:t>
            </a:fld>
            <a:endParaRPr lang="it-IT"/>
          </a:p>
        </p:txBody>
      </p:sp>
      <p:sp>
        <p:nvSpPr>
          <p:cNvPr id="39938" name="Rectangle 2"/>
          <p:cNvSpPr>
            <a:spLocks noGrp="1" noRot="1" noChangeAspect="1" noChangeArrowheads="1" noTextEdit="1"/>
          </p:cNvSpPr>
          <p:nvPr>
            <p:ph type="sldImg"/>
          </p:nvPr>
        </p:nvSpPr>
        <p:spPr>
          <a:xfrm>
            <a:off x="1003300" y="723900"/>
            <a:ext cx="4830763" cy="3622675"/>
          </a:xfrm>
          <a:ln/>
        </p:spPr>
      </p:sp>
      <p:sp>
        <p:nvSpPr>
          <p:cNvPr id="39939"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1A433-CC67-FEE7-E1CD-9AB27632ED78}"/>
            </a:ext>
          </a:extLst>
        </p:cNvPr>
        <p:cNvGrpSpPr/>
        <p:nvPr/>
      </p:nvGrpSpPr>
      <p:grpSpPr>
        <a:xfrm>
          <a:off x="0" y="0"/>
          <a:ext cx="0" cy="0"/>
          <a:chOff x="0" y="0"/>
          <a:chExt cx="0" cy="0"/>
        </a:xfrm>
      </p:grpSpPr>
      <p:sp>
        <p:nvSpPr>
          <p:cNvPr id="39937" name="Rectangle 7">
            <a:extLst>
              <a:ext uri="{FF2B5EF4-FFF2-40B4-BE49-F238E27FC236}">
                <a16:creationId xmlns:a16="http://schemas.microsoft.com/office/drawing/2014/main" id="{A53F86C1-2E12-6144-9CF9-8FC8F140B1B4}"/>
              </a:ext>
            </a:extLst>
          </p:cNvPr>
          <p:cNvSpPr>
            <a:spLocks noGrp="1" noChangeArrowheads="1"/>
          </p:cNvSpPr>
          <p:nvPr>
            <p:ph type="sldNum" sz="quarter" idx="5"/>
          </p:nvPr>
        </p:nvSpPr>
        <p:spPr>
          <a:noFill/>
        </p:spPr>
        <p:txBody>
          <a:bodyPr/>
          <a:lstStyle/>
          <a:p>
            <a:fld id="{5034CFA2-2437-41DA-AE30-39EE18E0BFA0}" type="slidenum">
              <a:rPr lang="it-IT"/>
              <a:pPr/>
              <a:t>28</a:t>
            </a:fld>
            <a:endParaRPr lang="it-IT"/>
          </a:p>
        </p:txBody>
      </p:sp>
      <p:sp>
        <p:nvSpPr>
          <p:cNvPr id="39938" name="Rectangle 2">
            <a:extLst>
              <a:ext uri="{FF2B5EF4-FFF2-40B4-BE49-F238E27FC236}">
                <a16:creationId xmlns:a16="http://schemas.microsoft.com/office/drawing/2014/main" id="{1C4CAA92-1793-63F1-8F3C-AC632598E0CC}"/>
              </a:ext>
            </a:extLst>
          </p:cNvPr>
          <p:cNvSpPr>
            <a:spLocks noGrp="1" noRot="1" noChangeAspect="1" noChangeArrowheads="1" noTextEdit="1"/>
          </p:cNvSpPr>
          <p:nvPr>
            <p:ph type="sldImg"/>
          </p:nvPr>
        </p:nvSpPr>
        <p:spPr>
          <a:xfrm>
            <a:off x="1003300" y="723900"/>
            <a:ext cx="4830763" cy="3622675"/>
          </a:xfrm>
          <a:ln/>
        </p:spPr>
      </p:sp>
      <p:sp>
        <p:nvSpPr>
          <p:cNvPr id="39939" name="Rectangle 3">
            <a:extLst>
              <a:ext uri="{FF2B5EF4-FFF2-40B4-BE49-F238E27FC236}">
                <a16:creationId xmlns:a16="http://schemas.microsoft.com/office/drawing/2014/main" id="{A2D4AE37-D235-68B5-4EDB-5CB49DDF7FF0}"/>
              </a:ext>
            </a:extLst>
          </p:cNvPr>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extLst>
      <p:ext uri="{BB962C8B-B14F-4D97-AF65-F5344CB8AC3E}">
        <p14:creationId xmlns:p14="http://schemas.microsoft.com/office/powerpoint/2010/main" val="2255689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1A433-CC67-FEE7-E1CD-9AB27632ED78}"/>
            </a:ext>
          </a:extLst>
        </p:cNvPr>
        <p:cNvGrpSpPr/>
        <p:nvPr/>
      </p:nvGrpSpPr>
      <p:grpSpPr>
        <a:xfrm>
          <a:off x="0" y="0"/>
          <a:ext cx="0" cy="0"/>
          <a:chOff x="0" y="0"/>
          <a:chExt cx="0" cy="0"/>
        </a:xfrm>
      </p:grpSpPr>
      <p:sp>
        <p:nvSpPr>
          <p:cNvPr id="39937" name="Rectangle 7">
            <a:extLst>
              <a:ext uri="{FF2B5EF4-FFF2-40B4-BE49-F238E27FC236}">
                <a16:creationId xmlns:a16="http://schemas.microsoft.com/office/drawing/2014/main" id="{A53F86C1-2E12-6144-9CF9-8FC8F140B1B4}"/>
              </a:ext>
            </a:extLst>
          </p:cNvPr>
          <p:cNvSpPr>
            <a:spLocks noGrp="1" noChangeArrowheads="1"/>
          </p:cNvSpPr>
          <p:nvPr>
            <p:ph type="sldNum" sz="quarter" idx="5"/>
          </p:nvPr>
        </p:nvSpPr>
        <p:spPr>
          <a:noFill/>
        </p:spPr>
        <p:txBody>
          <a:bodyPr/>
          <a:lstStyle/>
          <a:p>
            <a:fld id="{5034CFA2-2437-41DA-AE30-39EE18E0BFA0}" type="slidenum">
              <a:rPr lang="it-IT"/>
              <a:pPr/>
              <a:t>29</a:t>
            </a:fld>
            <a:endParaRPr lang="it-IT"/>
          </a:p>
        </p:txBody>
      </p:sp>
      <p:sp>
        <p:nvSpPr>
          <p:cNvPr id="39938" name="Rectangle 2">
            <a:extLst>
              <a:ext uri="{FF2B5EF4-FFF2-40B4-BE49-F238E27FC236}">
                <a16:creationId xmlns:a16="http://schemas.microsoft.com/office/drawing/2014/main" id="{1C4CAA92-1793-63F1-8F3C-AC632598E0CC}"/>
              </a:ext>
            </a:extLst>
          </p:cNvPr>
          <p:cNvSpPr>
            <a:spLocks noGrp="1" noRot="1" noChangeAspect="1" noChangeArrowheads="1" noTextEdit="1"/>
          </p:cNvSpPr>
          <p:nvPr>
            <p:ph type="sldImg"/>
          </p:nvPr>
        </p:nvSpPr>
        <p:spPr>
          <a:xfrm>
            <a:off x="1003300" y="723900"/>
            <a:ext cx="4830763" cy="3622675"/>
          </a:xfrm>
          <a:ln/>
        </p:spPr>
      </p:sp>
      <p:sp>
        <p:nvSpPr>
          <p:cNvPr id="39939" name="Rectangle 3">
            <a:extLst>
              <a:ext uri="{FF2B5EF4-FFF2-40B4-BE49-F238E27FC236}">
                <a16:creationId xmlns:a16="http://schemas.microsoft.com/office/drawing/2014/main" id="{A2D4AE37-D235-68B5-4EDB-5CB49DDF7FF0}"/>
              </a:ext>
            </a:extLst>
          </p:cNvPr>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extLst>
      <p:ext uri="{BB962C8B-B14F-4D97-AF65-F5344CB8AC3E}">
        <p14:creationId xmlns:p14="http://schemas.microsoft.com/office/powerpoint/2010/main" val="1851223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1A433-CC67-FEE7-E1CD-9AB27632ED78}"/>
            </a:ext>
          </a:extLst>
        </p:cNvPr>
        <p:cNvGrpSpPr/>
        <p:nvPr/>
      </p:nvGrpSpPr>
      <p:grpSpPr>
        <a:xfrm>
          <a:off x="0" y="0"/>
          <a:ext cx="0" cy="0"/>
          <a:chOff x="0" y="0"/>
          <a:chExt cx="0" cy="0"/>
        </a:xfrm>
      </p:grpSpPr>
      <p:sp>
        <p:nvSpPr>
          <p:cNvPr id="39937" name="Rectangle 7">
            <a:extLst>
              <a:ext uri="{FF2B5EF4-FFF2-40B4-BE49-F238E27FC236}">
                <a16:creationId xmlns:a16="http://schemas.microsoft.com/office/drawing/2014/main" id="{A53F86C1-2E12-6144-9CF9-8FC8F140B1B4}"/>
              </a:ext>
            </a:extLst>
          </p:cNvPr>
          <p:cNvSpPr>
            <a:spLocks noGrp="1" noChangeArrowheads="1"/>
          </p:cNvSpPr>
          <p:nvPr>
            <p:ph type="sldNum" sz="quarter" idx="5"/>
          </p:nvPr>
        </p:nvSpPr>
        <p:spPr>
          <a:noFill/>
        </p:spPr>
        <p:txBody>
          <a:bodyPr/>
          <a:lstStyle/>
          <a:p>
            <a:fld id="{5034CFA2-2437-41DA-AE30-39EE18E0BFA0}" type="slidenum">
              <a:rPr lang="it-IT"/>
              <a:pPr/>
              <a:t>30</a:t>
            </a:fld>
            <a:endParaRPr lang="it-IT"/>
          </a:p>
        </p:txBody>
      </p:sp>
      <p:sp>
        <p:nvSpPr>
          <p:cNvPr id="39938" name="Rectangle 2">
            <a:extLst>
              <a:ext uri="{FF2B5EF4-FFF2-40B4-BE49-F238E27FC236}">
                <a16:creationId xmlns:a16="http://schemas.microsoft.com/office/drawing/2014/main" id="{1C4CAA92-1793-63F1-8F3C-AC632598E0CC}"/>
              </a:ext>
            </a:extLst>
          </p:cNvPr>
          <p:cNvSpPr>
            <a:spLocks noGrp="1" noRot="1" noChangeAspect="1" noChangeArrowheads="1" noTextEdit="1"/>
          </p:cNvSpPr>
          <p:nvPr>
            <p:ph type="sldImg"/>
          </p:nvPr>
        </p:nvSpPr>
        <p:spPr>
          <a:xfrm>
            <a:off x="1003300" y="723900"/>
            <a:ext cx="4830763" cy="3622675"/>
          </a:xfrm>
          <a:ln/>
        </p:spPr>
      </p:sp>
      <p:sp>
        <p:nvSpPr>
          <p:cNvPr id="39939" name="Rectangle 3">
            <a:extLst>
              <a:ext uri="{FF2B5EF4-FFF2-40B4-BE49-F238E27FC236}">
                <a16:creationId xmlns:a16="http://schemas.microsoft.com/office/drawing/2014/main" id="{A2D4AE37-D235-68B5-4EDB-5CB49DDF7FF0}"/>
              </a:ext>
            </a:extLst>
          </p:cNvPr>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extLst>
      <p:ext uri="{BB962C8B-B14F-4D97-AF65-F5344CB8AC3E}">
        <p14:creationId xmlns:p14="http://schemas.microsoft.com/office/powerpoint/2010/main" val="458192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D231A319-13AF-4EC6-B5C6-027052279199}" type="slidenum">
              <a:rPr lang="it-IT"/>
              <a:pPr/>
              <a:t>37</a:t>
            </a:fld>
            <a:endParaRPr lang="it-IT"/>
          </a:p>
        </p:txBody>
      </p:sp>
      <p:sp>
        <p:nvSpPr>
          <p:cNvPr id="41986" name="Rectangle 2"/>
          <p:cNvSpPr>
            <a:spLocks noGrp="1" noRot="1" noChangeAspect="1" noChangeArrowheads="1" noTextEdit="1"/>
          </p:cNvSpPr>
          <p:nvPr>
            <p:ph type="sldImg"/>
          </p:nvPr>
        </p:nvSpPr>
        <p:spPr>
          <a:xfrm>
            <a:off x="1003300" y="723900"/>
            <a:ext cx="4830763" cy="3622675"/>
          </a:xfrm>
          <a:ln/>
        </p:spPr>
      </p:sp>
      <p:sp>
        <p:nvSpPr>
          <p:cNvPr id="41987"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extLst>
      <p:ext uri="{BB962C8B-B14F-4D97-AF65-F5344CB8AC3E}">
        <p14:creationId xmlns:p14="http://schemas.microsoft.com/office/powerpoint/2010/main" val="3869779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53</a:t>
            </a:fld>
            <a:endParaRPr lang="it-IT"/>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1028"/>
          <p:cNvSpPr>
            <a:spLocks noGrp="1" noChangeArrowheads="1"/>
          </p:cNvSpPr>
          <p:nvPr>
            <p:ph type="dt" sz="half" idx="10"/>
          </p:nvPr>
        </p:nvSpPr>
        <p:spPr>
          <a:ln/>
        </p:spPr>
        <p:txBody>
          <a:bodyPr/>
          <a:lstStyle>
            <a:lvl1pPr>
              <a:defRPr/>
            </a:lvl1pPr>
          </a:lstStyle>
          <a:p>
            <a:fld id="{28FACD6B-A96A-4F51-B193-FC35F02FF31C}" type="datetime1">
              <a:rPr lang="it-IT"/>
              <a:pPr/>
              <a:t>28/05/2026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99F32F27-AEFE-49EB-BA00-A14F2F16ADFA}"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FD1661FB-8E2E-4C85-95C0-510BE6689E58}" type="datetime1">
              <a:rPr lang="it-IT"/>
              <a:pPr/>
              <a:t>28/05/2026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16978A2A-05A4-4C78-A5F0-9C65F9304315}"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1028"/>
          <p:cNvSpPr>
            <a:spLocks noGrp="1" noChangeArrowheads="1"/>
          </p:cNvSpPr>
          <p:nvPr>
            <p:ph type="dt" sz="half" idx="10"/>
          </p:nvPr>
        </p:nvSpPr>
        <p:spPr>
          <a:ln/>
        </p:spPr>
        <p:txBody>
          <a:bodyPr/>
          <a:lstStyle>
            <a:lvl1pPr>
              <a:defRPr/>
            </a:lvl1pPr>
          </a:lstStyle>
          <a:p>
            <a:fld id="{806634AD-FCA9-4099-BF44-47F6D9DA66B2}" type="datetime1">
              <a:rPr lang="it-IT"/>
              <a:pPr/>
              <a:t>28/05/2026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B6CF0357-1BB3-4E55-98B2-BD14D06B7313}"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1028"/>
          <p:cNvSpPr>
            <a:spLocks noGrp="1" noChangeArrowheads="1"/>
          </p:cNvSpPr>
          <p:nvPr>
            <p:ph type="dt" sz="half" idx="10"/>
          </p:nvPr>
        </p:nvSpPr>
        <p:spPr>
          <a:ln/>
        </p:spPr>
        <p:txBody>
          <a:bodyPr/>
          <a:lstStyle>
            <a:lvl1pPr>
              <a:defRPr/>
            </a:lvl1pPr>
          </a:lstStyle>
          <a:p>
            <a:fld id="{900F4052-8540-4E5D-B9F6-59AD3E95FF90}" type="datetime1">
              <a:rPr lang="it-IT"/>
              <a:pPr/>
              <a:t>28/05/2026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D240E3F7-F195-42E7-AE2D-30CA7C5BEA23}"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1028"/>
          <p:cNvSpPr>
            <a:spLocks noGrp="1" noChangeArrowheads="1"/>
          </p:cNvSpPr>
          <p:nvPr>
            <p:ph type="dt" sz="half" idx="10"/>
          </p:nvPr>
        </p:nvSpPr>
        <p:spPr>
          <a:ln/>
        </p:spPr>
        <p:txBody>
          <a:bodyPr/>
          <a:lstStyle>
            <a:lvl1pPr>
              <a:defRPr/>
            </a:lvl1pPr>
          </a:lstStyle>
          <a:p>
            <a:fld id="{8B1DAF62-A234-416B-8EE9-2716485E6D7C}" type="datetime1">
              <a:rPr lang="it-IT"/>
              <a:pPr/>
              <a:t>28/05/2026</a:t>
            </a:fld>
            <a:endParaRPr lang="it-IT"/>
          </a:p>
        </p:txBody>
      </p:sp>
      <p:sp>
        <p:nvSpPr>
          <p:cNvPr id="8" name="Rectangle 1029"/>
          <p:cNvSpPr>
            <a:spLocks noGrp="1" noChangeArrowheads="1"/>
          </p:cNvSpPr>
          <p:nvPr>
            <p:ph type="ftr" sz="quarter" idx="11"/>
          </p:nvPr>
        </p:nvSpPr>
        <p:spPr>
          <a:ln/>
        </p:spPr>
        <p:txBody>
          <a:bodyPr/>
          <a:lstStyle>
            <a:lvl1pPr>
              <a:defRPr/>
            </a:lvl1pPr>
          </a:lstStyle>
          <a:p>
            <a:pPr>
              <a:defRPr/>
            </a:pPr>
            <a:endParaRPr lang="it-IT"/>
          </a:p>
        </p:txBody>
      </p:sp>
      <p:sp>
        <p:nvSpPr>
          <p:cNvPr id="9" name="Rectangle 1030"/>
          <p:cNvSpPr>
            <a:spLocks noGrp="1" noChangeArrowheads="1"/>
          </p:cNvSpPr>
          <p:nvPr>
            <p:ph type="sldNum" sz="quarter" idx="12"/>
          </p:nvPr>
        </p:nvSpPr>
        <p:spPr>
          <a:ln/>
        </p:spPr>
        <p:txBody>
          <a:bodyPr/>
          <a:lstStyle>
            <a:lvl1pPr>
              <a:defRPr/>
            </a:lvl1pPr>
          </a:lstStyle>
          <a:p>
            <a:fld id="{31ACE02C-A0A9-4B7C-87B2-D4529A69EBBC}"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1028"/>
          <p:cNvSpPr>
            <a:spLocks noGrp="1" noChangeArrowheads="1"/>
          </p:cNvSpPr>
          <p:nvPr>
            <p:ph type="dt" sz="half" idx="10"/>
          </p:nvPr>
        </p:nvSpPr>
        <p:spPr>
          <a:ln/>
        </p:spPr>
        <p:txBody>
          <a:bodyPr/>
          <a:lstStyle>
            <a:lvl1pPr>
              <a:defRPr/>
            </a:lvl1pPr>
          </a:lstStyle>
          <a:p>
            <a:fld id="{E164A98A-E5B8-49B9-809B-8897B098EA67}" type="datetime1">
              <a:rPr lang="it-IT"/>
              <a:pPr/>
              <a:t>28/05/2026</a:t>
            </a:fld>
            <a:endParaRPr lang="it-IT"/>
          </a:p>
        </p:txBody>
      </p:sp>
      <p:sp>
        <p:nvSpPr>
          <p:cNvPr id="4" name="Rectangle 1029"/>
          <p:cNvSpPr>
            <a:spLocks noGrp="1" noChangeArrowheads="1"/>
          </p:cNvSpPr>
          <p:nvPr>
            <p:ph type="ftr" sz="quarter" idx="11"/>
          </p:nvPr>
        </p:nvSpPr>
        <p:spPr>
          <a:ln/>
        </p:spPr>
        <p:txBody>
          <a:bodyPr/>
          <a:lstStyle>
            <a:lvl1pPr>
              <a:defRPr/>
            </a:lvl1pPr>
          </a:lstStyle>
          <a:p>
            <a:pPr>
              <a:defRPr/>
            </a:pPr>
            <a:endParaRPr lang="it-IT"/>
          </a:p>
        </p:txBody>
      </p:sp>
      <p:sp>
        <p:nvSpPr>
          <p:cNvPr id="5" name="Rectangle 1030"/>
          <p:cNvSpPr>
            <a:spLocks noGrp="1" noChangeArrowheads="1"/>
          </p:cNvSpPr>
          <p:nvPr>
            <p:ph type="sldNum" sz="quarter" idx="12"/>
          </p:nvPr>
        </p:nvSpPr>
        <p:spPr>
          <a:ln/>
        </p:spPr>
        <p:txBody>
          <a:bodyPr/>
          <a:lstStyle>
            <a:lvl1pPr>
              <a:defRPr/>
            </a:lvl1pPr>
          </a:lstStyle>
          <a:p>
            <a:fld id="{ABD70926-42FB-4040-8E86-083F2265E1CF}"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fld id="{60AF2966-B8DC-480C-A547-024283364843}" type="datetime1">
              <a:rPr lang="it-IT"/>
              <a:pPr/>
              <a:t>28/05/2026</a:t>
            </a:fld>
            <a:endParaRPr lang="it-IT"/>
          </a:p>
        </p:txBody>
      </p:sp>
      <p:sp>
        <p:nvSpPr>
          <p:cNvPr id="3" name="Rectangle 1029"/>
          <p:cNvSpPr>
            <a:spLocks noGrp="1" noChangeArrowheads="1"/>
          </p:cNvSpPr>
          <p:nvPr>
            <p:ph type="ftr" sz="quarter" idx="11"/>
          </p:nvPr>
        </p:nvSpPr>
        <p:spPr>
          <a:ln/>
        </p:spPr>
        <p:txBody>
          <a:bodyPr/>
          <a:lstStyle>
            <a:lvl1pPr>
              <a:defRPr/>
            </a:lvl1pPr>
          </a:lstStyle>
          <a:p>
            <a:pPr>
              <a:defRPr/>
            </a:pPr>
            <a:endParaRPr lang="it-IT"/>
          </a:p>
        </p:txBody>
      </p:sp>
      <p:sp>
        <p:nvSpPr>
          <p:cNvPr id="4" name="Rectangle 1030"/>
          <p:cNvSpPr>
            <a:spLocks noGrp="1" noChangeArrowheads="1"/>
          </p:cNvSpPr>
          <p:nvPr>
            <p:ph type="sldNum" sz="quarter" idx="12"/>
          </p:nvPr>
        </p:nvSpPr>
        <p:spPr>
          <a:ln/>
        </p:spPr>
        <p:txBody>
          <a:bodyPr/>
          <a:lstStyle>
            <a:lvl1pPr>
              <a:defRPr/>
            </a:lvl1pPr>
          </a:lstStyle>
          <a:p>
            <a:fld id="{6D19EAEC-5AD7-4427-8BA3-32985C41A906}"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1028"/>
          <p:cNvSpPr>
            <a:spLocks noGrp="1" noChangeArrowheads="1"/>
          </p:cNvSpPr>
          <p:nvPr>
            <p:ph type="dt" sz="half" idx="10"/>
          </p:nvPr>
        </p:nvSpPr>
        <p:spPr>
          <a:ln/>
        </p:spPr>
        <p:txBody>
          <a:bodyPr/>
          <a:lstStyle>
            <a:lvl1pPr>
              <a:defRPr/>
            </a:lvl1pPr>
          </a:lstStyle>
          <a:p>
            <a:fld id="{DC886601-69ED-4C21-B742-D52DB7BF074D}" type="datetime1">
              <a:rPr lang="it-IT"/>
              <a:pPr/>
              <a:t>28/05/2026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2D1D602D-83D9-44F5-9DCB-16D81C1467C5}"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1028"/>
          <p:cNvSpPr>
            <a:spLocks noGrp="1" noChangeArrowheads="1"/>
          </p:cNvSpPr>
          <p:nvPr>
            <p:ph type="dt" sz="half" idx="10"/>
          </p:nvPr>
        </p:nvSpPr>
        <p:spPr>
          <a:ln/>
        </p:spPr>
        <p:txBody>
          <a:bodyPr/>
          <a:lstStyle>
            <a:lvl1pPr>
              <a:defRPr/>
            </a:lvl1pPr>
          </a:lstStyle>
          <a:p>
            <a:fld id="{CE1BCD5D-6E01-4926-BAD4-EBA483229091}" type="datetime1">
              <a:rPr lang="it-IT"/>
              <a:pPr/>
              <a:t>28/05/2026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D07FF8CF-8D25-4AE0-81D6-7973A82864D3}"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D9EB8DA0-AE74-4763-BDA3-ED28DB263D6B}" type="datetime1">
              <a:rPr lang="it-IT"/>
              <a:pPr/>
              <a:t>28/05/2026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012B3893-10AD-42B1-8970-04EA48536873}"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0B423ECA-42D8-4F89-A8F4-5F595060A356}" type="datetime1">
              <a:rPr lang="it-IT"/>
              <a:pPr/>
              <a:t>28/05/2026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9B75BF91-17E8-4F91-87B7-017EBE2ED7E3}" type="slidenum">
              <a:rPr lang="it-IT"/>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2" name="Title 1"/>
          <p:cNvSpPr>
            <a:spLocks noGrp="1"/>
          </p:cNvSpPr>
          <p:nvPr>
            <p:ph type="ctrTitle"/>
          </p:nvPr>
        </p:nvSpPr>
        <p:spPr>
          <a:xfrm>
            <a:off x="274319" y="2166365"/>
            <a:ext cx="8603674" cy="1739347"/>
          </a:xfrm>
        </p:spPr>
        <p:txBody>
          <a:bodyPr tIns="45720" bIns="45720" anchor="ctr">
            <a:normAutofit/>
          </a:bodyPr>
          <a:lstStyle>
            <a:lvl1pPr algn="ctr">
              <a:lnSpc>
                <a:spcPct val="80000"/>
              </a:lnSpc>
              <a:defRPr sz="6000" spc="0" baseline="0"/>
            </a:lvl1pPr>
          </a:lstStyle>
          <a:p>
            <a:r>
              <a:rPr lang="it-IT"/>
              <a:t>Fare clic per modificare lo stile del titolo</a:t>
            </a:r>
            <a:endParaRPr lang="en-US" dirty="0"/>
          </a:p>
        </p:txBody>
      </p:sp>
      <p:sp>
        <p:nvSpPr>
          <p:cNvPr id="3" name="Subtitle 2"/>
          <p:cNvSpPr>
            <a:spLocks noGrp="1"/>
          </p:cNvSpPr>
          <p:nvPr>
            <p:ph type="subTitle" idx="1"/>
          </p:nvPr>
        </p:nvSpPr>
        <p:spPr>
          <a:xfrm>
            <a:off x="1143000" y="3970315"/>
            <a:ext cx="6858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28FACD6B-A96A-4F51-B193-FC35F02FF31C}" type="datetime1">
              <a:rPr lang="it-IT" smtClean="0"/>
              <a:pPr/>
              <a:t>28/05/2026</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fld id="{99F32F27-AEFE-49EB-BA00-A14F2F16ADFA}" type="slidenum">
              <a:rPr lang="it-IT" smtClean="0"/>
              <a:pPr/>
              <a:t>‹N›</a:t>
            </a:fld>
            <a:endParaRPr lang="it-IT"/>
          </a:p>
        </p:txBody>
      </p:sp>
    </p:spTree>
    <p:extLst>
      <p:ext uri="{BB962C8B-B14F-4D97-AF65-F5344CB8AC3E}">
        <p14:creationId xmlns:p14="http://schemas.microsoft.com/office/powerpoint/2010/main" val="2408017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FD1661FB-8E2E-4C85-95C0-510BE6689E58}" type="datetime1">
              <a:rPr lang="it-IT" smtClean="0"/>
              <a:pPr/>
              <a:t>28/05/2026</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fld id="{16978A2A-05A4-4C78-A5F0-9C65F9304315}" type="slidenum">
              <a:rPr lang="it-IT" smtClean="0"/>
              <a:pPr/>
              <a:t>‹N›</a:t>
            </a:fld>
            <a:endParaRPr lang="it-IT"/>
          </a:p>
        </p:txBody>
      </p:sp>
    </p:spTree>
    <p:extLst>
      <p:ext uri="{BB962C8B-B14F-4D97-AF65-F5344CB8AC3E}">
        <p14:creationId xmlns:p14="http://schemas.microsoft.com/office/powerpoint/2010/main" val="27644213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2208879"/>
            <a:ext cx="7886700" cy="1676400"/>
          </a:xfrm>
        </p:spPr>
        <p:txBody>
          <a:bodyPr anchor="ctr">
            <a:noAutofit/>
          </a:bodyPr>
          <a:lstStyle>
            <a:lvl1pPr algn="ctr">
              <a:lnSpc>
                <a:spcPct val="80000"/>
              </a:lnSpc>
              <a:defRPr sz="6000" b="0" spc="0" baseline="0">
                <a:solidFill>
                  <a:schemeClr val="bg1"/>
                </a:solidFill>
              </a:defRPr>
            </a:lvl1pPr>
          </a:lstStyle>
          <a:p>
            <a:r>
              <a:rPr lang="it-IT"/>
              <a:t>Fare clic per modificare lo stile del titolo</a:t>
            </a:r>
            <a:endParaRPr lang="en-US" dirty="0"/>
          </a:p>
        </p:txBody>
      </p:sp>
      <p:sp>
        <p:nvSpPr>
          <p:cNvPr id="3" name="Text Placeholder 2"/>
          <p:cNvSpPr>
            <a:spLocks noGrp="1"/>
          </p:cNvSpPr>
          <p:nvPr>
            <p:ph type="body" idx="1"/>
          </p:nvPr>
        </p:nvSpPr>
        <p:spPr>
          <a:xfrm>
            <a:off x="624893" y="3984400"/>
            <a:ext cx="78867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lvl1pPr>
              <a:defRPr>
                <a:solidFill>
                  <a:schemeClr val="tx2"/>
                </a:solidFill>
              </a:defRPr>
            </a:lvl1pPr>
          </a:lstStyle>
          <a:p>
            <a:fld id="{806634AD-FCA9-4099-BF44-47F6D9DA66B2}" type="datetime1">
              <a:rPr lang="it-IT" smtClean="0"/>
              <a:pPr/>
              <a:t>28/05/2026</a:t>
            </a:fld>
            <a:endParaRPr lang="it-IT"/>
          </a:p>
        </p:txBody>
      </p:sp>
      <p:sp>
        <p:nvSpPr>
          <p:cNvPr id="5" name="Footer Placeholder 4"/>
          <p:cNvSpPr>
            <a:spLocks noGrp="1"/>
          </p:cNvSpPr>
          <p:nvPr>
            <p:ph type="ftr" sz="quarter" idx="11"/>
          </p:nvPr>
        </p:nvSpPr>
        <p:spPr/>
        <p:txBody>
          <a:bodyPr/>
          <a:lstStyle>
            <a:lvl1pPr>
              <a:defRPr>
                <a:solidFill>
                  <a:schemeClr val="tx2"/>
                </a:solidFill>
              </a:defRPr>
            </a:lvl1pPr>
          </a:lstStyle>
          <a:p>
            <a:pPr>
              <a:defRPr/>
            </a:pPr>
            <a:endParaRPr lang="it-IT"/>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6CF0357-1BB3-4E55-98B2-BD14D06B7313}" type="slidenum">
              <a:rPr lang="it-IT" smtClean="0"/>
              <a:pPr/>
              <a:t>‹N›</a:t>
            </a:fld>
            <a:endParaRPr lang="it-IT"/>
          </a:p>
        </p:txBody>
      </p:sp>
    </p:spTree>
    <p:extLst>
      <p:ext uri="{BB962C8B-B14F-4D97-AF65-F5344CB8AC3E}">
        <p14:creationId xmlns:p14="http://schemas.microsoft.com/office/powerpoint/2010/main" val="72598223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685797"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800600"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00F4052-8540-4E5D-B9F6-59AD3E95FF90}" type="datetime1">
              <a:rPr lang="it-IT" smtClean="0"/>
              <a:pPr/>
              <a:t>28/05/2026</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fld id="{D240E3F7-F195-42E7-AE2D-30CA7C5BEA23}" type="slidenum">
              <a:rPr lang="it-IT" smtClean="0"/>
              <a:pPr/>
              <a:t>‹N›</a:t>
            </a:fld>
            <a:endParaRPr lang="it-IT"/>
          </a:p>
        </p:txBody>
      </p:sp>
    </p:spTree>
    <p:extLst>
      <p:ext uri="{BB962C8B-B14F-4D97-AF65-F5344CB8AC3E}">
        <p14:creationId xmlns:p14="http://schemas.microsoft.com/office/powerpoint/2010/main" val="3681243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685800"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685800" y="2656566"/>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800428"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4800428" y="2656564"/>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B1DAF62-A234-416B-8EE9-2716485E6D7C}" type="datetime1">
              <a:rPr lang="it-IT" smtClean="0"/>
              <a:pPr/>
              <a:t>28/05/2026</a:t>
            </a:fld>
            <a:endParaRPr lang="it-IT"/>
          </a:p>
        </p:txBody>
      </p:sp>
      <p:sp>
        <p:nvSpPr>
          <p:cNvPr id="8" name="Footer Placeholder 7"/>
          <p:cNvSpPr>
            <a:spLocks noGrp="1"/>
          </p:cNvSpPr>
          <p:nvPr>
            <p:ph type="ftr" sz="quarter" idx="11"/>
          </p:nvPr>
        </p:nvSpPr>
        <p:spPr/>
        <p:txBody>
          <a:bodyPr/>
          <a:lstStyle/>
          <a:p>
            <a:pPr>
              <a:defRPr/>
            </a:pPr>
            <a:endParaRPr lang="it-IT"/>
          </a:p>
        </p:txBody>
      </p:sp>
      <p:sp>
        <p:nvSpPr>
          <p:cNvPr id="9" name="Slide Number Placeholder 8"/>
          <p:cNvSpPr>
            <a:spLocks noGrp="1"/>
          </p:cNvSpPr>
          <p:nvPr>
            <p:ph type="sldNum" sz="quarter" idx="12"/>
          </p:nvPr>
        </p:nvSpPr>
        <p:spPr/>
        <p:txBody>
          <a:bodyPr/>
          <a:lstStyle/>
          <a:p>
            <a:fld id="{31ACE02C-A0A9-4B7C-87B2-D4529A69EBBC}" type="slidenum">
              <a:rPr lang="it-IT" smtClean="0"/>
              <a:pPr/>
              <a:t>‹N›</a:t>
            </a:fld>
            <a:endParaRPr lang="it-IT"/>
          </a:p>
        </p:txBody>
      </p:sp>
    </p:spTree>
    <p:extLst>
      <p:ext uri="{BB962C8B-B14F-4D97-AF65-F5344CB8AC3E}">
        <p14:creationId xmlns:p14="http://schemas.microsoft.com/office/powerpoint/2010/main" val="9805601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E164A98A-E5B8-49B9-809B-8897B098EA67}" type="datetime1">
              <a:rPr lang="it-IT" smtClean="0"/>
              <a:pPr/>
              <a:t>28/05/2026</a:t>
            </a:fld>
            <a:endParaRPr lang="it-IT"/>
          </a:p>
        </p:txBody>
      </p:sp>
      <p:sp>
        <p:nvSpPr>
          <p:cNvPr id="4" name="Footer Placeholder 3"/>
          <p:cNvSpPr>
            <a:spLocks noGrp="1"/>
          </p:cNvSpPr>
          <p:nvPr>
            <p:ph type="ftr" sz="quarter" idx="11"/>
          </p:nvPr>
        </p:nvSpPr>
        <p:spPr/>
        <p:txBody>
          <a:bodyPr/>
          <a:lstStyle/>
          <a:p>
            <a:pPr>
              <a:defRPr/>
            </a:pPr>
            <a:endParaRPr lang="it-IT"/>
          </a:p>
        </p:txBody>
      </p:sp>
      <p:sp>
        <p:nvSpPr>
          <p:cNvPr id="5" name="Slide Number Placeholder 4"/>
          <p:cNvSpPr>
            <a:spLocks noGrp="1"/>
          </p:cNvSpPr>
          <p:nvPr>
            <p:ph type="sldNum" sz="quarter" idx="12"/>
          </p:nvPr>
        </p:nvSpPr>
        <p:spPr/>
        <p:txBody>
          <a:bodyPr/>
          <a:lstStyle/>
          <a:p>
            <a:fld id="{ABD70926-42FB-4040-8E86-083F2265E1CF}" type="slidenum">
              <a:rPr lang="it-IT" smtClean="0"/>
              <a:pPr/>
              <a:t>‹N›</a:t>
            </a:fld>
            <a:endParaRPr lang="it-IT"/>
          </a:p>
        </p:txBody>
      </p:sp>
    </p:spTree>
    <p:extLst>
      <p:ext uri="{BB962C8B-B14F-4D97-AF65-F5344CB8AC3E}">
        <p14:creationId xmlns:p14="http://schemas.microsoft.com/office/powerpoint/2010/main" val="6180816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F2966-B8DC-480C-A547-024283364843}" type="datetime1">
              <a:rPr lang="it-IT" smtClean="0"/>
              <a:pPr/>
              <a:t>28/05/2026</a:t>
            </a:fld>
            <a:endParaRPr lang="it-IT"/>
          </a:p>
        </p:txBody>
      </p:sp>
      <p:sp>
        <p:nvSpPr>
          <p:cNvPr id="3" name="Footer Placeholder 2"/>
          <p:cNvSpPr>
            <a:spLocks noGrp="1"/>
          </p:cNvSpPr>
          <p:nvPr>
            <p:ph type="ftr" sz="quarter" idx="11"/>
          </p:nvPr>
        </p:nvSpPr>
        <p:spPr/>
        <p:txBody>
          <a:bodyPr/>
          <a:lstStyle/>
          <a:p>
            <a:pPr>
              <a:defRPr/>
            </a:pPr>
            <a:endParaRPr lang="it-IT"/>
          </a:p>
        </p:txBody>
      </p:sp>
      <p:sp>
        <p:nvSpPr>
          <p:cNvPr id="4" name="Slide Number Placeholder 3"/>
          <p:cNvSpPr>
            <a:spLocks noGrp="1"/>
          </p:cNvSpPr>
          <p:nvPr>
            <p:ph type="sldNum" sz="quarter" idx="12"/>
          </p:nvPr>
        </p:nvSpPr>
        <p:spPr/>
        <p:txBody>
          <a:bodyPr/>
          <a:lstStyle/>
          <a:p>
            <a:fld id="{6D19EAEC-5AD7-4427-8BA3-32985C41A906}" type="slidenum">
              <a:rPr lang="it-IT" smtClean="0"/>
              <a:pPr/>
              <a:t>‹N›</a:t>
            </a:fld>
            <a:endParaRPr lang="it-IT"/>
          </a:p>
        </p:txBody>
      </p:sp>
    </p:spTree>
    <p:extLst>
      <p:ext uri="{BB962C8B-B14F-4D97-AF65-F5344CB8AC3E}">
        <p14:creationId xmlns:p14="http://schemas.microsoft.com/office/powerpoint/2010/main" val="2543311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a:xfrm>
            <a:off x="685800" y="2148840"/>
            <a:ext cx="4572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5892568" y="2147487"/>
            <a:ext cx="256032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DC886601-69ED-4C21-B742-D52DB7BF074D}" type="datetime1">
              <a:rPr lang="it-IT" smtClean="0"/>
              <a:pPr/>
              <a:t>28/05/2026</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fld id="{2D1D602D-83D9-44F5-9DCB-16D81C1467C5}" type="slidenum">
              <a:rPr lang="it-IT" smtClean="0"/>
              <a:pPr/>
              <a:t>‹N›</a:t>
            </a:fld>
            <a:endParaRPr lang="it-IT"/>
          </a:p>
        </p:txBody>
      </p:sp>
    </p:spTree>
    <p:extLst>
      <p:ext uri="{BB962C8B-B14F-4D97-AF65-F5344CB8AC3E}">
        <p14:creationId xmlns:p14="http://schemas.microsoft.com/office/powerpoint/2010/main" val="4334339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685800" y="2211494"/>
            <a:ext cx="4754880"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5885351" y="2150621"/>
            <a:ext cx="256032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CE1BCD5D-6E01-4926-BAD4-EBA483229091}" type="datetime1">
              <a:rPr lang="it-IT" smtClean="0"/>
              <a:pPr/>
              <a:t>28/05/2026</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fld id="{D07FF8CF-8D25-4AE0-81D6-7973A82864D3}" type="slidenum">
              <a:rPr lang="it-IT" smtClean="0"/>
              <a:pPr/>
              <a:t>‹N›</a:t>
            </a:fld>
            <a:endParaRPr lang="it-IT"/>
          </a:p>
        </p:txBody>
      </p:sp>
    </p:spTree>
    <p:extLst>
      <p:ext uri="{BB962C8B-B14F-4D97-AF65-F5344CB8AC3E}">
        <p14:creationId xmlns:p14="http://schemas.microsoft.com/office/powerpoint/2010/main" val="8201908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9EB8DA0-AE74-4763-BDA3-ED28DB263D6B}" type="datetime1">
              <a:rPr lang="it-IT" smtClean="0"/>
              <a:pPr/>
              <a:t>28/05/2026</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fld id="{012B3893-10AD-42B1-8970-04EA48536873}" type="slidenum">
              <a:rPr lang="it-IT" smtClean="0"/>
              <a:pPr/>
              <a:t>‹N›</a:t>
            </a:fld>
            <a:endParaRPr lang="it-IT"/>
          </a:p>
        </p:txBody>
      </p:sp>
    </p:spTree>
    <p:extLst>
      <p:ext uri="{BB962C8B-B14F-4D97-AF65-F5344CB8AC3E}">
        <p14:creationId xmlns:p14="http://schemas.microsoft.com/office/powerpoint/2010/main" val="39042188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a:off x="6764484" y="0"/>
            <a:ext cx="2057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609600"/>
            <a:ext cx="1801785"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628650" y="609600"/>
            <a:ext cx="5979968" cy="5638800"/>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628650" y="6422855"/>
            <a:ext cx="2057397" cy="365125"/>
          </a:xfrm>
        </p:spPr>
        <p:txBody>
          <a:bodyPr/>
          <a:lstStyle/>
          <a:p>
            <a:fld id="{0B423ECA-42D8-4F89-A8F4-5F595060A356}" type="datetime1">
              <a:rPr lang="it-IT" smtClean="0"/>
              <a:pPr/>
              <a:t>28/05/2026</a:t>
            </a:fld>
            <a:endParaRPr lang="it-IT"/>
          </a:p>
        </p:txBody>
      </p:sp>
      <p:sp>
        <p:nvSpPr>
          <p:cNvPr id="5" name="Footer Placeholder 4"/>
          <p:cNvSpPr>
            <a:spLocks noGrp="1"/>
          </p:cNvSpPr>
          <p:nvPr>
            <p:ph type="ftr" sz="quarter" idx="11"/>
          </p:nvPr>
        </p:nvSpPr>
        <p:spPr>
          <a:xfrm>
            <a:off x="2832102" y="6422855"/>
            <a:ext cx="3209752" cy="365125"/>
          </a:xfrm>
        </p:spPr>
        <p:txBody>
          <a:bodyPr/>
          <a:lstStyle/>
          <a:p>
            <a:pPr>
              <a:defRPr/>
            </a:pPr>
            <a:endParaRPr lang="it-IT"/>
          </a:p>
        </p:txBody>
      </p:sp>
      <p:sp>
        <p:nvSpPr>
          <p:cNvPr id="6" name="Slide Number Placeholder 5"/>
          <p:cNvSpPr>
            <a:spLocks noGrp="1"/>
          </p:cNvSpPr>
          <p:nvPr>
            <p:ph type="sldNum" sz="quarter" idx="12"/>
          </p:nvPr>
        </p:nvSpPr>
        <p:spPr>
          <a:xfrm>
            <a:off x="6054787" y="6422855"/>
            <a:ext cx="659819" cy="365125"/>
          </a:xfrm>
        </p:spPr>
        <p:txBody>
          <a:bodyPr/>
          <a:lstStyle/>
          <a:p>
            <a:fld id="{9B75BF91-17E8-4F91-87B7-017EBE2ED7E3}" type="slidenum">
              <a:rPr lang="it-IT" smtClean="0"/>
              <a:pPr/>
              <a:t>‹N›</a:t>
            </a:fld>
            <a:endParaRPr lang="it-IT"/>
          </a:p>
        </p:txBody>
      </p:sp>
    </p:spTree>
    <p:extLst>
      <p:ext uri="{BB962C8B-B14F-4D97-AF65-F5344CB8AC3E}">
        <p14:creationId xmlns:p14="http://schemas.microsoft.com/office/powerpoint/2010/main" val="2039486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1027"/>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6084" name="Rectangle 1028"/>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vl1pPr>
          </a:lstStyle>
          <a:p>
            <a:fld id="{B3DD2143-030A-436A-981B-E598F055975E}" type="datetime1">
              <a:rPr lang="it-IT"/>
              <a:pPr/>
              <a:t>28/05/2026</a:t>
            </a:fld>
            <a:endParaRPr lang="it-IT"/>
          </a:p>
        </p:txBody>
      </p:sp>
      <p:sp>
        <p:nvSpPr>
          <p:cNvPr id="46085" name="Rectangle 1029"/>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a:latin typeface="+mn-lt"/>
                <a:ea typeface="+mn-ea"/>
                <a:cs typeface="+mn-cs"/>
              </a:defRPr>
            </a:lvl1pPr>
          </a:lstStyle>
          <a:p>
            <a:pPr>
              <a:defRPr/>
            </a:pPr>
            <a:endParaRPr lang="it-IT"/>
          </a:p>
        </p:txBody>
      </p:sp>
      <p:sp>
        <p:nvSpPr>
          <p:cNvPr id="46086" name="Rectangle 1030"/>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vl1pPr>
          </a:lstStyle>
          <a:p>
            <a:fld id="{C74B5D3C-DB89-4563-BDA7-2D0415E260DC}"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62" y="176109"/>
            <a:ext cx="9141714"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2" name="Title Placeholder 1"/>
          <p:cNvSpPr>
            <a:spLocks noGrp="1"/>
          </p:cNvSpPr>
          <p:nvPr>
            <p:ph type="title"/>
          </p:nvPr>
        </p:nvSpPr>
        <p:spPr>
          <a:xfrm>
            <a:off x="685019" y="284176"/>
            <a:ext cx="7772400" cy="1508760"/>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685019" y="2011680"/>
            <a:ext cx="7772400" cy="4206240"/>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81557" y="6422855"/>
            <a:ext cx="2595043" cy="365125"/>
          </a:xfrm>
          <a:prstGeom prst="rect">
            <a:avLst/>
          </a:prstGeom>
        </p:spPr>
        <p:txBody>
          <a:bodyPr vert="horz" lIns="91440" tIns="45720" rIns="45720" bIns="45720" rtlCol="0" anchor="ctr"/>
          <a:lstStyle>
            <a:lvl1pPr algn="l">
              <a:defRPr sz="1050">
                <a:solidFill>
                  <a:schemeClr val="tx1"/>
                </a:solidFill>
              </a:defRPr>
            </a:lvl1pPr>
          </a:lstStyle>
          <a:p>
            <a:fld id="{B3DD2143-030A-436A-981B-E598F055975E}" type="datetime1">
              <a:rPr lang="it-IT" smtClean="0"/>
              <a:pPr/>
              <a:t>28/05/2026</a:t>
            </a:fld>
            <a:endParaRPr lang="it-IT"/>
          </a:p>
        </p:txBody>
      </p:sp>
      <p:sp>
        <p:nvSpPr>
          <p:cNvPr id="5" name="Footer Placeholder 4"/>
          <p:cNvSpPr>
            <a:spLocks noGrp="1"/>
          </p:cNvSpPr>
          <p:nvPr>
            <p:ph type="ftr" sz="quarter" idx="3"/>
          </p:nvPr>
        </p:nvSpPr>
        <p:spPr>
          <a:xfrm>
            <a:off x="4191000" y="6422855"/>
            <a:ext cx="4060627" cy="365125"/>
          </a:xfrm>
          <a:prstGeom prst="rect">
            <a:avLst/>
          </a:prstGeom>
        </p:spPr>
        <p:txBody>
          <a:bodyPr vert="horz" lIns="91440" tIns="45720" rIns="91440" bIns="45720" rtlCol="0" anchor="ctr"/>
          <a:lstStyle>
            <a:lvl1pPr algn="r">
              <a:defRPr sz="1050">
                <a:solidFill>
                  <a:schemeClr val="tx1"/>
                </a:solidFill>
              </a:defRPr>
            </a:lvl1pPr>
          </a:lstStyle>
          <a:p>
            <a:pPr>
              <a:defRPr/>
            </a:pPr>
            <a:endParaRPr lang="it-IT"/>
          </a:p>
        </p:txBody>
      </p:sp>
      <p:sp>
        <p:nvSpPr>
          <p:cNvPr id="6" name="Slide Number Placeholder 5"/>
          <p:cNvSpPr>
            <a:spLocks noGrp="1"/>
          </p:cNvSpPr>
          <p:nvPr>
            <p:ph type="sldNum" sz="quarter" idx="4"/>
          </p:nvPr>
        </p:nvSpPr>
        <p:spPr>
          <a:xfrm>
            <a:off x="8265139" y="6422855"/>
            <a:ext cx="709698" cy="365125"/>
          </a:xfrm>
          <a:prstGeom prst="rect">
            <a:avLst/>
          </a:prstGeom>
        </p:spPr>
        <p:txBody>
          <a:bodyPr vert="horz" lIns="45720" tIns="45720" rIns="91440" bIns="45720" rtlCol="0" anchor="ctr"/>
          <a:lstStyle>
            <a:lvl1pPr algn="l">
              <a:defRPr sz="1200" b="0">
                <a:solidFill>
                  <a:schemeClr val="tx1"/>
                </a:solidFill>
              </a:defRPr>
            </a:lvl1pPr>
          </a:lstStyle>
          <a:p>
            <a:fld id="{C74B5D3C-DB89-4563-BDA7-2D0415E260DC}" type="slidenum">
              <a:rPr lang="it-IT" smtClean="0"/>
              <a:pPr/>
              <a:t>‹N›</a:t>
            </a:fld>
            <a:endParaRPr lang="it-IT"/>
          </a:p>
        </p:txBody>
      </p:sp>
    </p:spTree>
    <p:extLst>
      <p:ext uri="{BB962C8B-B14F-4D97-AF65-F5344CB8AC3E}">
        <p14:creationId xmlns:p14="http://schemas.microsoft.com/office/powerpoint/2010/main" val="4240616009"/>
      </p:ext>
    </p:extLst>
  </p:cSld>
  <p:clrMap bg1="dk1" tx1="lt1" bg2="dk2" tx2="lt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hf sldNum="0"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8.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olo 3"/>
          <p:cNvSpPr>
            <a:spLocks noGrp="1"/>
          </p:cNvSpPr>
          <p:nvPr>
            <p:ph type="ctrTitle"/>
          </p:nvPr>
        </p:nvSpPr>
        <p:spPr>
          <a:xfrm>
            <a:off x="1547664" y="3140968"/>
            <a:ext cx="6456385" cy="72008"/>
          </a:xfrm>
        </p:spPr>
        <p:txBody>
          <a:bodyPr>
            <a:normAutofit fontScale="90000"/>
          </a:bodyPr>
          <a:lstStyle/>
          <a:p>
            <a:pPr eaLnBrk="1" hangingPunct="1"/>
            <a:r>
              <a:rPr lang="it-IT" sz="2400" b="1" dirty="0">
                <a:solidFill>
                  <a:srgbClr val="800000"/>
                </a:solidFill>
              </a:rPr>
              <a:t>Progetto di Formazione-Intervento</a:t>
            </a:r>
            <a:r>
              <a:rPr lang="en-US" sz="2400" b="1" i="1" dirty="0">
                <a:solidFill>
                  <a:srgbClr val="993300"/>
                </a:solidFill>
              </a:rPr>
              <a:t>®</a:t>
            </a:r>
            <a:br>
              <a:rPr lang="en-US" sz="2400" b="1" i="1" dirty="0">
                <a:solidFill>
                  <a:srgbClr val="993300"/>
                </a:solidFill>
              </a:rPr>
            </a:br>
            <a:br>
              <a:rPr lang="en-US" sz="2400" b="1" i="1" dirty="0">
                <a:solidFill>
                  <a:srgbClr val="993300"/>
                </a:solidFill>
              </a:rPr>
            </a:br>
            <a:r>
              <a:rPr lang="en-US" sz="1800" b="1" i="1" dirty="0">
                <a:solidFill>
                  <a:schemeClr val="tx1"/>
                </a:solidFill>
              </a:rPr>
              <a:t>PCTO se </a:t>
            </a:r>
            <a:r>
              <a:rPr lang="en-US" sz="1800" b="1" i="1" dirty="0" err="1">
                <a:solidFill>
                  <a:schemeClr val="tx1"/>
                </a:solidFill>
              </a:rPr>
              <a:t>degl</a:t>
            </a:r>
            <a:br>
              <a:rPr lang="en-US" sz="1800" b="1" i="1" dirty="0">
                <a:solidFill>
                  <a:schemeClr val="tx1"/>
                </a:solidFill>
              </a:rPr>
            </a:br>
            <a:br>
              <a:rPr lang="en-US" sz="1800" b="1" i="1" dirty="0">
                <a:solidFill>
                  <a:schemeClr val="tx1"/>
                </a:solidFill>
              </a:rPr>
            </a:br>
            <a:br>
              <a:rPr lang="en-US" sz="1800" b="1" i="1" dirty="0">
                <a:solidFill>
                  <a:schemeClr val="tx1"/>
                </a:solidFill>
              </a:rPr>
            </a:br>
            <a:r>
              <a:rPr lang="en-US" sz="1800" b="1" i="1" dirty="0">
                <a:solidFill>
                  <a:schemeClr val="bg1"/>
                </a:solidFill>
              </a:rPr>
              <a:t>IIS</a:t>
            </a:r>
            <a:r>
              <a:rPr lang="en-US" sz="1800" b="1" i="1" dirty="0">
                <a:solidFill>
                  <a:schemeClr val="tx1"/>
                </a:solidFill>
              </a:rPr>
              <a:t> </a:t>
            </a:r>
            <a:r>
              <a:rPr lang="en-US" sz="1800" b="1" i="1" dirty="0">
                <a:solidFill>
                  <a:schemeClr val="bg1"/>
                </a:solidFill>
              </a:rPr>
              <a:t>Caboto</a:t>
            </a:r>
            <a:br>
              <a:rPr lang="en-US" sz="1800" b="1" i="1" dirty="0">
                <a:solidFill>
                  <a:schemeClr val="tx1"/>
                </a:solidFill>
              </a:rPr>
            </a:br>
            <a:br>
              <a:rPr lang="en-US" sz="2400" b="1" i="1" dirty="0">
                <a:solidFill>
                  <a:srgbClr val="993300"/>
                </a:solidFill>
              </a:rPr>
            </a:br>
            <a:endParaRPr lang="it-IT" sz="1600" i="1" dirty="0">
              <a:solidFill>
                <a:srgbClr val="800000"/>
              </a:solidFill>
            </a:endParaRPr>
          </a:p>
        </p:txBody>
      </p:sp>
      <p:sp>
        <p:nvSpPr>
          <p:cNvPr id="15362" name="Rettangolo 1"/>
          <p:cNvSpPr>
            <a:spLocks noChangeArrowheads="1"/>
          </p:cNvSpPr>
          <p:nvPr/>
        </p:nvSpPr>
        <p:spPr bwMode="auto">
          <a:xfrm>
            <a:off x="1415080" y="3789040"/>
            <a:ext cx="4060304" cy="3539430"/>
          </a:xfrm>
          <a:prstGeom prst="rect">
            <a:avLst/>
          </a:prstGeom>
          <a:noFill/>
          <a:ln w="9525">
            <a:noFill/>
            <a:miter lim="800000"/>
            <a:headEnd/>
            <a:tailEnd/>
          </a:ln>
        </p:spPr>
        <p:txBody>
          <a:bodyPr wrap="square">
            <a:spAutoFit/>
          </a:bodyPr>
          <a:lstStyle/>
          <a:p>
            <a:r>
              <a:rPr lang="it-IT" b="1" dirty="0">
                <a:solidFill>
                  <a:srgbClr val="C00000"/>
                </a:solidFill>
                <a:latin typeface="Calibri" pitchFamily="34" charset="0"/>
              </a:rPr>
              <a:t>Gruppo di progetto : classe 4C</a:t>
            </a:r>
          </a:p>
          <a:p>
            <a:r>
              <a:rPr lang="it-IT" i="1" dirty="0" err="1">
                <a:latin typeface="Calibri" pitchFamily="34" charset="0"/>
              </a:rPr>
              <a:t>Capomaccio</a:t>
            </a:r>
            <a:r>
              <a:rPr lang="it-IT" i="1" dirty="0">
                <a:latin typeface="Calibri" pitchFamily="34" charset="0"/>
              </a:rPr>
              <a:t> Giuseppe (GAETA)</a:t>
            </a:r>
          </a:p>
          <a:p>
            <a:r>
              <a:rPr lang="it-IT" i="1" dirty="0">
                <a:latin typeface="Calibri" pitchFamily="34" charset="0"/>
              </a:rPr>
              <a:t> </a:t>
            </a:r>
            <a:r>
              <a:rPr lang="it-IT" i="1" dirty="0" err="1">
                <a:latin typeface="Calibri" pitchFamily="34" charset="0"/>
              </a:rPr>
              <a:t>Capotosto</a:t>
            </a:r>
            <a:r>
              <a:rPr lang="it-IT" i="1" dirty="0">
                <a:latin typeface="Calibri" pitchFamily="34" charset="0"/>
              </a:rPr>
              <a:t> Samantha (GAETA)</a:t>
            </a:r>
          </a:p>
          <a:p>
            <a:r>
              <a:rPr lang="it-IT" i="1" dirty="0">
                <a:latin typeface="Calibri" pitchFamily="34" charset="0"/>
              </a:rPr>
              <a:t>Corvo Daniele (FORMIA) </a:t>
            </a:r>
          </a:p>
          <a:p>
            <a:r>
              <a:rPr lang="it-IT" i="1" dirty="0">
                <a:latin typeface="Calibri" pitchFamily="34" charset="0"/>
              </a:rPr>
              <a:t>D’Ischia Marco (GAETA)</a:t>
            </a:r>
          </a:p>
          <a:p>
            <a:r>
              <a:rPr lang="it-IT" i="1" dirty="0">
                <a:latin typeface="Calibri" pitchFamily="34" charset="0"/>
              </a:rPr>
              <a:t>De </a:t>
            </a:r>
            <a:r>
              <a:rPr lang="it-IT" i="1" dirty="0" err="1">
                <a:latin typeface="Calibri" pitchFamily="34" charset="0"/>
              </a:rPr>
              <a:t>Santis</a:t>
            </a:r>
            <a:r>
              <a:rPr lang="it-IT" i="1" dirty="0">
                <a:latin typeface="Calibri" pitchFamily="34" charset="0"/>
              </a:rPr>
              <a:t> Giuseppe (PRIVERNO)</a:t>
            </a:r>
          </a:p>
          <a:p>
            <a:r>
              <a:rPr lang="it-IT" i="1" dirty="0">
                <a:latin typeface="Calibri" pitchFamily="34" charset="0"/>
              </a:rPr>
              <a:t> </a:t>
            </a:r>
            <a:r>
              <a:rPr lang="it-IT" i="1" dirty="0" err="1">
                <a:latin typeface="Calibri" pitchFamily="34" charset="0"/>
              </a:rPr>
              <a:t>Guibril</a:t>
            </a:r>
            <a:r>
              <a:rPr lang="it-IT" i="1" dirty="0">
                <a:latin typeface="Calibri" pitchFamily="34" charset="0"/>
              </a:rPr>
              <a:t> Fall (MINTURNO)</a:t>
            </a:r>
          </a:p>
          <a:p>
            <a:r>
              <a:rPr lang="it-IT" i="1" dirty="0">
                <a:latin typeface="Calibri" pitchFamily="34" charset="0"/>
              </a:rPr>
              <a:t> Lombardi Cristian (GAETA)</a:t>
            </a:r>
          </a:p>
          <a:p>
            <a:r>
              <a:rPr lang="it-IT" i="1" dirty="0">
                <a:latin typeface="Calibri" pitchFamily="34" charset="0"/>
              </a:rPr>
              <a:t> </a:t>
            </a:r>
            <a:r>
              <a:rPr lang="it-IT" i="1" dirty="0" err="1">
                <a:latin typeface="Calibri" pitchFamily="34" charset="0"/>
              </a:rPr>
              <a:t>Muccitelli</a:t>
            </a:r>
            <a:r>
              <a:rPr lang="it-IT" i="1" dirty="0">
                <a:latin typeface="Calibri" pitchFamily="34" charset="0"/>
              </a:rPr>
              <a:t> Ennio (GAETA)</a:t>
            </a:r>
          </a:p>
          <a:p>
            <a:r>
              <a:rPr lang="it-IT" i="1" dirty="0">
                <a:latin typeface="Calibri" pitchFamily="34" charset="0"/>
              </a:rPr>
              <a:t> Pellegrini Michele (FORMIA)</a:t>
            </a:r>
          </a:p>
          <a:p>
            <a:r>
              <a:rPr lang="it-IT" i="1" dirty="0">
                <a:latin typeface="Calibri" pitchFamily="34" charset="0"/>
              </a:rPr>
              <a:t> </a:t>
            </a:r>
            <a:r>
              <a:rPr lang="it-IT" i="1" dirty="0" err="1">
                <a:latin typeface="Calibri" pitchFamily="34" charset="0"/>
              </a:rPr>
              <a:t>Trestino</a:t>
            </a:r>
            <a:r>
              <a:rPr lang="it-IT" i="1" dirty="0">
                <a:latin typeface="Calibri" pitchFamily="34" charset="0"/>
              </a:rPr>
              <a:t> Ales (GAETA)</a:t>
            </a:r>
          </a:p>
          <a:p>
            <a:r>
              <a:rPr lang="it-IT" i="1" dirty="0">
                <a:latin typeface="Calibri" pitchFamily="34" charset="0"/>
              </a:rPr>
              <a:t> </a:t>
            </a:r>
            <a:r>
              <a:rPr lang="it-IT" i="1" dirty="0" err="1">
                <a:latin typeface="Calibri" pitchFamily="34" charset="0"/>
              </a:rPr>
              <a:t>Uglietta</a:t>
            </a:r>
            <a:r>
              <a:rPr lang="it-IT" i="1" dirty="0">
                <a:latin typeface="Calibri" pitchFamily="34" charset="0"/>
              </a:rPr>
              <a:t> Mattia (GAETA)</a:t>
            </a:r>
          </a:p>
          <a:p>
            <a:endParaRPr lang="it-IT" i="1" dirty="0">
              <a:solidFill>
                <a:srgbClr val="C00000"/>
              </a:solidFill>
              <a:latin typeface="Calibri" pitchFamily="34" charset="0"/>
            </a:endParaRPr>
          </a:p>
          <a:p>
            <a:endParaRPr lang="it-IT" i="1" dirty="0">
              <a:solidFill>
                <a:srgbClr val="C00000"/>
              </a:solidFill>
              <a:latin typeface="Calibri" pitchFamily="34" charset="0"/>
            </a:endParaRPr>
          </a:p>
        </p:txBody>
      </p:sp>
      <p:pic>
        <p:nvPicPr>
          <p:cNvPr id="3" name="Immagine 2" descr="Immagine che contiene testo, Carattere, logo, design&#10;&#10;Il contenuto generato dall'IA potrebbe non essere corretto.">
            <a:extLst>
              <a:ext uri="{FF2B5EF4-FFF2-40B4-BE49-F238E27FC236}">
                <a16:creationId xmlns:a16="http://schemas.microsoft.com/office/drawing/2014/main" id="{2D0AD720-419A-FF42-2532-61CDBF71B7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5608" y="250135"/>
            <a:ext cx="1024383" cy="1204237"/>
          </a:xfrm>
          <a:prstGeom prst="rect">
            <a:avLst/>
          </a:prstGeom>
        </p:spPr>
      </p:pic>
      <p:pic>
        <p:nvPicPr>
          <p:cNvPr id="2" name="Immagine 1" descr="Untitled">
            <a:extLst>
              <a:ext uri="{FF2B5EF4-FFF2-40B4-BE49-F238E27FC236}">
                <a16:creationId xmlns:a16="http://schemas.microsoft.com/office/drawing/2014/main" id="{07CC3D38-26E7-BF3E-BA02-5B75EF12E85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47495" y="404664"/>
            <a:ext cx="901824" cy="901824"/>
          </a:xfrm>
          <a:prstGeom prst="rect">
            <a:avLst/>
          </a:prstGeom>
          <a:noFill/>
          <a:ln>
            <a:noFill/>
          </a:ln>
        </p:spPr>
      </p:pic>
      <p:sp>
        <p:nvSpPr>
          <p:cNvPr id="5" name="CasellaDiTesto 4"/>
          <p:cNvSpPr txBox="1"/>
          <p:nvPr/>
        </p:nvSpPr>
        <p:spPr>
          <a:xfrm>
            <a:off x="3887416" y="2654530"/>
            <a:ext cx="5256584" cy="338554"/>
          </a:xfrm>
          <a:prstGeom prst="rect">
            <a:avLst/>
          </a:prstGeom>
          <a:noFill/>
        </p:spPr>
        <p:txBody>
          <a:bodyPr wrap="square" rtlCol="0">
            <a:spAutoFit/>
          </a:bodyPr>
          <a:lstStyle/>
          <a:p>
            <a:r>
              <a:rPr lang="it-IT" dirty="0">
                <a:solidFill>
                  <a:schemeClr val="bg1"/>
                </a:solidFill>
              </a:rPr>
              <a:t>Ergonomia dei Cammini</a:t>
            </a:r>
          </a:p>
        </p:txBody>
      </p:sp>
      <p:pic>
        <p:nvPicPr>
          <p:cNvPr id="6" name="Immagin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48064" y="3992776"/>
            <a:ext cx="3546028" cy="266995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idx="4294967295"/>
          </p:nvPr>
        </p:nvSpPr>
        <p:spPr>
          <a:xfrm>
            <a:off x="0" y="274638"/>
            <a:ext cx="8229600" cy="1143000"/>
          </a:xfrm>
        </p:spPr>
        <p:txBody>
          <a:bodyPr lIns="92075" tIns="46038" rIns="92075" bIns="46038"/>
          <a:lstStyle/>
          <a:p>
            <a:pPr eaLnBrk="1" hangingPunct="1"/>
            <a:r>
              <a:rPr lang="it-IT" sz="3600" dirty="0">
                <a:solidFill>
                  <a:srgbClr val="0000FF"/>
                </a:solidFill>
                <a:latin typeface="Arial Black" pitchFamily="34" charset="0"/>
              </a:rPr>
              <a:t>Tema</a:t>
            </a:r>
          </a:p>
        </p:txBody>
      </p:sp>
      <p:sp>
        <p:nvSpPr>
          <p:cNvPr id="21506" name="CasellaDiTesto 3"/>
          <p:cNvSpPr txBox="1">
            <a:spLocks noChangeArrowheads="1"/>
          </p:cNvSpPr>
          <p:nvPr/>
        </p:nvSpPr>
        <p:spPr bwMode="auto">
          <a:xfrm>
            <a:off x="971550" y="2349500"/>
            <a:ext cx="7246938" cy="615950"/>
          </a:xfrm>
          <a:prstGeom prst="rect">
            <a:avLst/>
          </a:prstGeom>
          <a:noFill/>
          <a:ln w="9525">
            <a:noFill/>
            <a:miter lim="800000"/>
            <a:headEnd/>
            <a:tailEnd/>
          </a:ln>
        </p:spPr>
        <p:txBody>
          <a:bodyPr>
            <a:spAutoFit/>
          </a:bodyPr>
          <a:lstStyle/>
          <a:p>
            <a:pPr>
              <a:buFont typeface="Arial" pitchFamily="34" charset="0"/>
              <a:buNone/>
            </a:pPr>
            <a:endParaRPr lang="it-IT" sz="1800" b="1">
              <a:latin typeface="Arial" pitchFamily="34" charset="0"/>
            </a:endParaRPr>
          </a:p>
          <a:p>
            <a:pPr>
              <a:buFont typeface="Arial" pitchFamily="34" charset="0"/>
              <a:buChar char="•"/>
            </a:pPr>
            <a:endParaRPr lang="it-IT"/>
          </a:p>
        </p:txBody>
      </p:sp>
      <p:sp>
        <p:nvSpPr>
          <p:cNvPr id="21507" name="Text Box 4"/>
          <p:cNvSpPr txBox="1">
            <a:spLocks noChangeArrowheads="1"/>
          </p:cNvSpPr>
          <p:nvPr/>
        </p:nvSpPr>
        <p:spPr bwMode="auto">
          <a:xfrm>
            <a:off x="1219200" y="1124744"/>
            <a:ext cx="7139014" cy="584775"/>
          </a:xfrm>
          <a:prstGeom prst="rect">
            <a:avLst/>
          </a:prstGeom>
          <a:noFill/>
          <a:ln w="9525">
            <a:noFill/>
            <a:miter lim="800000"/>
            <a:headEnd/>
            <a:tailEnd/>
          </a:ln>
        </p:spPr>
        <p:txBody>
          <a:bodyPr wrap="square">
            <a:spAutoFit/>
          </a:bodyPr>
          <a:lstStyle/>
          <a:p>
            <a:pPr algn="just">
              <a:spcBef>
                <a:spcPct val="50000"/>
              </a:spcBef>
            </a:pPr>
            <a:r>
              <a:rPr lang="it-IT" b="1" i="1" dirty="0">
                <a:solidFill>
                  <a:srgbClr val="993300"/>
                </a:solidFill>
                <a:latin typeface="Arial" pitchFamily="34" charset="0"/>
              </a:rPr>
              <a:t>Serve per indicare l</a:t>
            </a:r>
            <a:r>
              <a:rPr lang="it-IT" altLang="it-IT" b="1" i="1" dirty="0">
                <a:solidFill>
                  <a:srgbClr val="993300"/>
                </a:solidFill>
                <a:latin typeface="Arial" pitchFamily="34" charset="0"/>
              </a:rPr>
              <a:t>’</a:t>
            </a:r>
            <a:r>
              <a:rPr lang="it-IT" b="1" i="1" dirty="0">
                <a:solidFill>
                  <a:srgbClr val="993300"/>
                </a:solidFill>
                <a:latin typeface="Arial" pitchFamily="34" charset="0"/>
              </a:rPr>
              <a:t>argomento che caratterizza l</a:t>
            </a:r>
            <a:r>
              <a:rPr lang="it-IT" altLang="it-IT" b="1" i="1" dirty="0">
                <a:solidFill>
                  <a:srgbClr val="993300"/>
                </a:solidFill>
                <a:latin typeface="Arial" pitchFamily="34" charset="0"/>
              </a:rPr>
              <a:t>’</a:t>
            </a:r>
            <a:r>
              <a:rPr lang="it-IT" b="1" i="1" dirty="0">
                <a:solidFill>
                  <a:srgbClr val="993300"/>
                </a:solidFill>
                <a:latin typeface="Arial" pitchFamily="34" charset="0"/>
              </a:rPr>
              <a:t>impegno di progettazione e che abbiamo condiviso con la committenza</a:t>
            </a:r>
          </a:p>
        </p:txBody>
      </p:sp>
      <p:sp>
        <p:nvSpPr>
          <p:cNvPr id="5" name="CasellaDiTesto 4"/>
          <p:cNvSpPr txBox="1"/>
          <p:nvPr/>
        </p:nvSpPr>
        <p:spPr>
          <a:xfrm>
            <a:off x="1219200" y="2500306"/>
            <a:ext cx="7281890" cy="707886"/>
          </a:xfrm>
          <a:prstGeom prst="rect">
            <a:avLst/>
          </a:prstGeom>
          <a:noFill/>
        </p:spPr>
        <p:txBody>
          <a:bodyPr wrap="square" rtlCol="0">
            <a:spAutoFit/>
          </a:bodyPr>
          <a:lstStyle/>
          <a:p>
            <a:r>
              <a:rPr lang="it-IT" sz="2000" dirty="0">
                <a:latin typeface="+mn-lt"/>
              </a:rPr>
              <a:t>Ergonomia dei Cammini e degli Itinerari Culturali Europei che passano per il territorio</a:t>
            </a:r>
          </a:p>
        </p:txBody>
      </p:sp>
      <p:pic>
        <p:nvPicPr>
          <p:cNvPr id="2" name="Immagin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2576"/>
            <a:ext cx="9127592" cy="687057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3203848" y="116632"/>
            <a:ext cx="4320480" cy="584775"/>
          </a:xfrm>
          <a:prstGeom prst="rect">
            <a:avLst/>
          </a:prstGeom>
          <a:noFill/>
        </p:spPr>
        <p:txBody>
          <a:bodyPr wrap="square" rtlCol="0">
            <a:spAutoFit/>
          </a:bodyPr>
          <a:lstStyle/>
          <a:p>
            <a:r>
              <a:rPr lang="it-IT" sz="3200" dirty="0"/>
              <a:t>SCENARIO</a:t>
            </a:r>
          </a:p>
        </p:txBody>
      </p:sp>
      <p:sp>
        <p:nvSpPr>
          <p:cNvPr id="5" name="CasellaDiTesto 4"/>
          <p:cNvSpPr txBox="1"/>
          <p:nvPr/>
        </p:nvSpPr>
        <p:spPr>
          <a:xfrm>
            <a:off x="2843808" y="1412776"/>
            <a:ext cx="7200800" cy="2554545"/>
          </a:xfrm>
          <a:prstGeom prst="rect">
            <a:avLst/>
          </a:prstGeom>
          <a:noFill/>
        </p:spPr>
        <p:txBody>
          <a:bodyPr wrap="square" rtlCol="0">
            <a:spAutoFit/>
          </a:bodyPr>
          <a:lstStyle/>
          <a:p>
            <a:pPr marL="285750" indent="-285750">
              <a:buFont typeface="Arial" panose="020B0604020202020204" pitchFamily="34" charset="0"/>
              <a:buChar char="•"/>
            </a:pPr>
            <a:r>
              <a:rPr lang="it-IT" sz="4000" dirty="0"/>
              <a:t>Sollecitazioni</a:t>
            </a:r>
          </a:p>
          <a:p>
            <a:pPr marL="285750" indent="-285750">
              <a:buFont typeface="Arial" panose="020B0604020202020204" pitchFamily="34" charset="0"/>
              <a:buChar char="•"/>
            </a:pPr>
            <a:r>
              <a:rPr lang="it-IT" sz="4000" dirty="0"/>
              <a:t>Opportunità</a:t>
            </a:r>
          </a:p>
          <a:p>
            <a:pPr marL="285750" indent="-285750">
              <a:buFont typeface="Arial" panose="020B0604020202020204" pitchFamily="34" charset="0"/>
              <a:buChar char="•"/>
            </a:pPr>
            <a:r>
              <a:rPr lang="it-IT" sz="4000" dirty="0"/>
              <a:t>Criticità</a:t>
            </a:r>
          </a:p>
          <a:p>
            <a:pPr marL="285750" indent="-285750">
              <a:buFont typeface="Arial" panose="020B0604020202020204" pitchFamily="34" charset="0"/>
              <a:buChar char="•"/>
            </a:pPr>
            <a:r>
              <a:rPr lang="it-IT" sz="4000" dirty="0"/>
              <a:t>Vincoli</a:t>
            </a:r>
          </a:p>
        </p:txBody>
      </p:sp>
    </p:spTree>
    <p:extLst>
      <p:ext uri="{BB962C8B-B14F-4D97-AF65-F5344CB8AC3E}">
        <p14:creationId xmlns:p14="http://schemas.microsoft.com/office/powerpoint/2010/main" val="3555626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idx="4294967295"/>
          </p:nvPr>
        </p:nvSpPr>
        <p:spPr>
          <a:xfrm>
            <a:off x="1371600" y="228600"/>
            <a:ext cx="7772400" cy="1143000"/>
          </a:xfrm>
        </p:spPr>
        <p:txBody>
          <a:bodyPr lIns="92075" tIns="46038" rIns="92075" bIns="46038"/>
          <a:lstStyle/>
          <a:p>
            <a:pPr eaLnBrk="1" hangingPunct="1"/>
            <a:r>
              <a:rPr lang="it-IT" sz="3600" dirty="0">
                <a:solidFill>
                  <a:srgbClr val="0000FF"/>
                </a:solidFill>
                <a:latin typeface="Arial Black" pitchFamily="34" charset="0"/>
              </a:rPr>
              <a:t>Scenario</a:t>
            </a:r>
          </a:p>
        </p:txBody>
      </p:sp>
      <p:sp>
        <p:nvSpPr>
          <p:cNvPr id="22530" name="Rectangle 3"/>
          <p:cNvSpPr>
            <a:spLocks noGrp="1" noChangeArrowheads="1"/>
          </p:cNvSpPr>
          <p:nvPr>
            <p:ph type="body" idx="4294967295"/>
          </p:nvPr>
        </p:nvSpPr>
        <p:spPr>
          <a:xfrm>
            <a:off x="0" y="2309813"/>
            <a:ext cx="7181850" cy="2932112"/>
          </a:xfrm>
        </p:spPr>
        <p:txBody>
          <a:bodyPr/>
          <a:lstStyle/>
          <a:p>
            <a:pPr marL="609600" indent="-609600" algn="just" eaLnBrk="1" hangingPunct="1">
              <a:buFont typeface="Wingdings" pitchFamily="2" charset="2"/>
              <a:buAutoNum type="arabicPeriod"/>
            </a:pPr>
            <a:r>
              <a:rPr lang="it-IT" sz="2400" dirty="0"/>
              <a:t>Sollecitazioni</a:t>
            </a:r>
          </a:p>
          <a:p>
            <a:pPr marL="609600" indent="-609600" algn="just" eaLnBrk="1" hangingPunct="1">
              <a:buFont typeface="Wingdings" pitchFamily="2" charset="2"/>
              <a:buAutoNum type="arabicPeriod"/>
            </a:pPr>
            <a:r>
              <a:rPr lang="it-IT" sz="2400" dirty="0"/>
              <a:t>Opportunità</a:t>
            </a:r>
          </a:p>
          <a:p>
            <a:pPr marL="609600" indent="-609600" algn="just" eaLnBrk="1" hangingPunct="1">
              <a:buFont typeface="Wingdings" pitchFamily="2" charset="2"/>
              <a:buAutoNum type="arabicPeriod"/>
            </a:pPr>
            <a:r>
              <a:rPr lang="it-IT" sz="2400" dirty="0"/>
              <a:t>Criticità</a:t>
            </a:r>
          </a:p>
          <a:p>
            <a:pPr marL="609600" indent="-609600" algn="just" eaLnBrk="1" hangingPunct="1">
              <a:buFont typeface="Wingdings" pitchFamily="2" charset="2"/>
              <a:buAutoNum type="arabicPeriod"/>
            </a:pPr>
            <a:r>
              <a:rPr lang="it-IT" sz="2400" dirty="0"/>
              <a:t>Vincoli</a:t>
            </a:r>
          </a:p>
        </p:txBody>
      </p:sp>
      <p:sp>
        <p:nvSpPr>
          <p:cNvPr id="22531" name="Text Box 4"/>
          <p:cNvSpPr txBox="1">
            <a:spLocks noChangeArrowheads="1"/>
          </p:cNvSpPr>
          <p:nvPr/>
        </p:nvSpPr>
        <p:spPr bwMode="auto">
          <a:xfrm>
            <a:off x="1259632" y="1124744"/>
            <a:ext cx="7098582" cy="523220"/>
          </a:xfrm>
          <a:prstGeom prst="rect">
            <a:avLst/>
          </a:prstGeom>
          <a:noFill/>
          <a:ln w="9525">
            <a:noFill/>
            <a:miter lim="800000"/>
            <a:headEnd/>
            <a:tailEnd/>
          </a:ln>
        </p:spPr>
        <p:txBody>
          <a:bodyPr wrap="square">
            <a:spAutoFit/>
          </a:bodyPr>
          <a:lstStyle/>
          <a:p>
            <a:pPr algn="just">
              <a:spcBef>
                <a:spcPct val="50000"/>
              </a:spcBef>
            </a:pPr>
            <a:r>
              <a:rPr lang="it-IT" sz="1400" b="1" i="1" dirty="0">
                <a:solidFill>
                  <a:srgbClr val="993300"/>
                </a:solidFill>
                <a:latin typeface="Arial" pitchFamily="34" charset="0"/>
              </a:rPr>
              <a:t>Serve per chiarire il problema che giustifica il progetto e a predisporre alla negoziazione dell</a:t>
            </a:r>
            <a:r>
              <a:rPr lang="it-IT" altLang="it-IT" sz="1400" b="1" i="1" dirty="0">
                <a:solidFill>
                  <a:srgbClr val="993300"/>
                </a:solidFill>
                <a:latin typeface="Arial" pitchFamily="34" charset="0"/>
              </a:rPr>
              <a:t>’</a:t>
            </a:r>
            <a:r>
              <a:rPr lang="it-IT" sz="1400" b="1" i="1" dirty="0">
                <a:solidFill>
                  <a:srgbClr val="993300"/>
                </a:solidFill>
                <a:latin typeface="Arial" pitchFamily="34" charset="0"/>
              </a:rPr>
              <a:t>obiettivo con il committente</a:t>
            </a:r>
          </a:p>
        </p:txBody>
      </p:sp>
      <p:pic>
        <p:nvPicPr>
          <p:cNvPr id="2" name="Immagin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04" y="1"/>
            <a:ext cx="9175483" cy="6857999"/>
          </a:xfrm>
          <a:prstGeom prst="rect">
            <a:avLst/>
          </a:prstGeom>
        </p:spPr>
      </p:pic>
      <p:sp>
        <p:nvSpPr>
          <p:cNvPr id="3" name="CasellaDiTesto 2"/>
          <p:cNvSpPr txBox="1"/>
          <p:nvPr/>
        </p:nvSpPr>
        <p:spPr>
          <a:xfrm>
            <a:off x="3347864" y="332656"/>
            <a:ext cx="1584176" cy="338554"/>
          </a:xfrm>
          <a:prstGeom prst="rect">
            <a:avLst/>
          </a:prstGeom>
          <a:noFill/>
        </p:spPr>
        <p:txBody>
          <a:bodyPr wrap="square" rtlCol="0">
            <a:spAutoFit/>
          </a:bodyPr>
          <a:lstStyle/>
          <a:p>
            <a:r>
              <a:rPr lang="it-IT" dirty="0"/>
              <a:t>sollecitazioni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2994"/>
                                        </p:tgtEl>
                                        <p:attrNameLst>
                                          <p:attrName>style.color</p:attrName>
                                        </p:attrNameLst>
                                      </p:cBhvr>
                                      <p:to>
                                        <p:clrVal>
                                          <a:schemeClr val="accent2"/>
                                        </p:clrVal>
                                      </p:to>
                                    </p:set>
                                    <p:set>
                                      <p:cBhvr>
                                        <p:cTn id="7" dur="500" autoRev="1" fill="hold"/>
                                        <p:tgtEl>
                                          <p:spTgt spid="212994"/>
                                        </p:tgtEl>
                                        <p:attrNameLst>
                                          <p:attrName>fillcolor</p:attrName>
                                        </p:attrNameLst>
                                      </p:cBhvr>
                                      <p:to>
                                        <p:clrVal>
                                          <a:schemeClr val="accent2"/>
                                        </p:clrVal>
                                      </p:to>
                                    </p:set>
                                    <p:set>
                                      <p:cBhvr>
                                        <p:cTn id="8" dur="500" autoRev="1" fill="hold"/>
                                        <p:tgtEl>
                                          <p:spTgt spid="21299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a:xfrm>
            <a:off x="903288" y="512763"/>
            <a:ext cx="8240712" cy="1143000"/>
          </a:xfrm>
        </p:spPr>
        <p:txBody>
          <a:bodyPr lIns="92075" tIns="46038" rIns="92075" bIns="46038">
            <a:normAutofit fontScale="90000"/>
          </a:bodyPr>
          <a:lstStyle/>
          <a:p>
            <a:pPr marL="95250" indent="-95250" algn="l" eaLnBrk="1" hangingPunct="1"/>
            <a:r>
              <a:rPr lang="it-IT" sz="3200" b="1" dirty="0">
                <a:solidFill>
                  <a:srgbClr val="0000FF"/>
                </a:solidFill>
                <a:latin typeface="Arial Black" pitchFamily="34" charset="0"/>
              </a:rPr>
              <a:t>Sollecitazioni</a:t>
            </a:r>
            <a:br>
              <a:rPr lang="it-IT" sz="4000" b="1" dirty="0">
                <a:solidFill>
                  <a:srgbClr val="0000FF"/>
                </a:solidFill>
                <a:latin typeface="Arial Black" pitchFamily="34" charset="0"/>
              </a:rPr>
            </a:br>
            <a:r>
              <a:rPr lang="it-IT" sz="1400" b="1" i="1" dirty="0">
                <a:solidFill>
                  <a:srgbClr val="993300"/>
                </a:solidFill>
              </a:rPr>
              <a:t>Inserire ciò che dall</a:t>
            </a:r>
            <a:r>
              <a:rPr lang="it-IT" altLang="it-IT" sz="1400" b="1" i="1" dirty="0">
                <a:solidFill>
                  <a:srgbClr val="993300"/>
                </a:solidFill>
              </a:rPr>
              <a:t>’</a:t>
            </a:r>
            <a:r>
              <a:rPr lang="it-IT" sz="1400" b="1" i="1" dirty="0">
                <a:solidFill>
                  <a:srgbClr val="993300"/>
                </a:solidFill>
              </a:rPr>
              <a:t>esterno del tipo di organizzazione su cui si conta di operare, sollecita un cambiamento: </a:t>
            </a:r>
            <a:r>
              <a:rPr lang="it-IT" sz="1400" b="1" i="1" dirty="0" err="1">
                <a:solidFill>
                  <a:srgbClr val="993300"/>
                </a:solidFill>
              </a:rPr>
              <a:t>es</a:t>
            </a:r>
            <a:r>
              <a:rPr lang="it-IT" sz="1400" b="1" i="1" dirty="0">
                <a:solidFill>
                  <a:srgbClr val="993300"/>
                </a:solidFill>
              </a:rPr>
              <a:t>: le leggi, la tecnologia, la società, la competitività, i finanziamenti, gli attori sociali, la stampa, ecc</a:t>
            </a:r>
            <a:br>
              <a:rPr lang="it-IT" sz="1400" b="1" i="1" dirty="0">
                <a:solidFill>
                  <a:srgbClr val="993300"/>
                </a:solidFill>
              </a:rPr>
            </a:br>
            <a:endParaRPr lang="it-IT" sz="1200" b="1" i="1" dirty="0">
              <a:solidFill>
                <a:srgbClr val="993300"/>
              </a:solidFill>
            </a:endParaRPr>
          </a:p>
        </p:txBody>
      </p:sp>
      <p:sp>
        <p:nvSpPr>
          <p:cNvPr id="24578" name="Rectangle 3"/>
          <p:cNvSpPr>
            <a:spLocks noGrp="1" noChangeArrowheads="1"/>
          </p:cNvSpPr>
          <p:nvPr>
            <p:ph type="body" idx="4294967295"/>
          </p:nvPr>
        </p:nvSpPr>
        <p:spPr>
          <a:xfrm>
            <a:off x="0" y="1916113"/>
            <a:ext cx="7265988" cy="3735387"/>
          </a:xfrm>
        </p:spPr>
        <p:txBody>
          <a:bodyPr/>
          <a:lstStyle/>
          <a:p>
            <a:pPr marL="609600" indent="-609600" algn="just" eaLnBrk="1" hangingPunct="1">
              <a:lnSpc>
                <a:spcPct val="120000"/>
              </a:lnSpc>
            </a:pPr>
            <a:endParaRPr lang="it-IT" sz="1800" b="1" dirty="0"/>
          </a:p>
          <a:p>
            <a:pPr marL="0" indent="0" algn="just" eaLnBrk="1" hangingPunct="1">
              <a:lnSpc>
                <a:spcPct val="120000"/>
              </a:lnSpc>
              <a:buNone/>
            </a:pPr>
            <a:endParaRPr lang="it-IT" sz="1800" b="1" dirty="0"/>
          </a:p>
        </p:txBody>
      </p:sp>
      <p:pic>
        <p:nvPicPr>
          <p:cNvPr id="2" name="Immagin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799" y="0"/>
            <a:ext cx="9162799"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idx="4294967295"/>
          </p:nvPr>
        </p:nvSpPr>
        <p:spPr>
          <a:xfrm>
            <a:off x="719138" y="849313"/>
            <a:ext cx="8424862" cy="1066800"/>
          </a:xfrm>
        </p:spPr>
        <p:txBody>
          <a:bodyPr lIns="92075" tIns="46038" rIns="92075" bIns="46038">
            <a:normAutofit fontScale="90000"/>
          </a:bodyPr>
          <a:lstStyle/>
          <a:p>
            <a:pPr marL="95250" indent="-95250" algn="l" eaLnBrk="1" hangingPunct="1"/>
            <a:r>
              <a:rPr lang="it-IT" sz="3200" b="1" dirty="0">
                <a:solidFill>
                  <a:srgbClr val="0000FF"/>
                </a:solidFill>
                <a:latin typeface="Arial Black" pitchFamily="34" charset="0"/>
              </a:rPr>
              <a:t>Opportunità</a:t>
            </a:r>
            <a:br>
              <a:rPr lang="it-IT" dirty="0">
                <a:solidFill>
                  <a:srgbClr val="0000FF"/>
                </a:solidFill>
              </a:rPr>
            </a:br>
            <a:r>
              <a:rPr lang="it-IT" sz="1400" b="1" i="1" dirty="0">
                <a:solidFill>
                  <a:srgbClr val="993300"/>
                </a:solidFill>
              </a:rPr>
              <a:t>Inserire tutto ciò che dall</a:t>
            </a:r>
            <a:r>
              <a:rPr lang="it-IT" altLang="it-IT" sz="1400" b="1" i="1" dirty="0">
                <a:solidFill>
                  <a:srgbClr val="993300"/>
                </a:solidFill>
              </a:rPr>
              <a:t>’</a:t>
            </a:r>
            <a:r>
              <a:rPr lang="it-IT" sz="1400" b="1" i="1" dirty="0">
                <a:solidFill>
                  <a:srgbClr val="993300"/>
                </a:solidFill>
              </a:rPr>
              <a:t>interno delle organizzazioni del tipo di quelle su cui si conta di operare è visto come un miglioramento</a:t>
            </a:r>
            <a:br>
              <a:rPr lang="it-IT" sz="1400" b="1" i="1" dirty="0">
                <a:solidFill>
                  <a:srgbClr val="993300"/>
                </a:solidFill>
              </a:rPr>
            </a:br>
            <a:r>
              <a:rPr lang="it-IT" sz="1400" b="1" i="1" dirty="0" err="1">
                <a:solidFill>
                  <a:srgbClr val="993300"/>
                </a:solidFill>
              </a:rPr>
              <a:t>es</a:t>
            </a:r>
            <a:r>
              <a:rPr lang="it-IT" sz="1400" b="1" i="1" dirty="0">
                <a:solidFill>
                  <a:srgbClr val="993300"/>
                </a:solidFill>
              </a:rPr>
              <a:t>: una nuova strategia, un vantaggio economico, un bisogno di migliore vivibilità interna o sociale, la risposta ad un bisogno latente non dichiarato, una scelta di immagine o il rafforzamento di una identità, ecc</a:t>
            </a:r>
            <a:br>
              <a:rPr lang="it-IT" sz="1200" b="1" i="1" dirty="0">
                <a:solidFill>
                  <a:srgbClr val="993300"/>
                </a:solidFill>
              </a:rPr>
            </a:br>
            <a:endParaRPr lang="it-IT" sz="1200" b="1" i="1" dirty="0">
              <a:solidFill>
                <a:srgbClr val="993300"/>
              </a:solidFill>
            </a:endParaRPr>
          </a:p>
        </p:txBody>
      </p:sp>
      <p:sp>
        <p:nvSpPr>
          <p:cNvPr id="3" name="CasellaDiTesto 2"/>
          <p:cNvSpPr txBox="1"/>
          <p:nvPr/>
        </p:nvSpPr>
        <p:spPr>
          <a:xfrm>
            <a:off x="714348" y="2571744"/>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pic>
        <p:nvPicPr>
          <p:cNvPr id="2" name="Immagin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279"/>
            <a:ext cx="9144000" cy="685672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a:xfrm>
            <a:off x="0" y="1052513"/>
            <a:ext cx="7488238" cy="1143000"/>
          </a:xfrm>
        </p:spPr>
        <p:txBody>
          <a:bodyPr lIns="92075" tIns="46038" rIns="92075" bIns="46038">
            <a:normAutofit fontScale="90000"/>
          </a:bodyPr>
          <a:lstStyle/>
          <a:p>
            <a:pPr marL="190500" indent="-190500" algn="l" eaLnBrk="1" hangingPunct="1"/>
            <a:r>
              <a:rPr lang="it-IT" sz="3200" b="1" dirty="0">
                <a:solidFill>
                  <a:srgbClr val="0000FF"/>
                </a:solidFill>
                <a:latin typeface="Arial Black" pitchFamily="34" charset="0"/>
              </a:rPr>
              <a:t>Criticità</a:t>
            </a:r>
            <a:br>
              <a:rPr lang="it-IT" sz="4000" b="1" dirty="0">
                <a:solidFill>
                  <a:srgbClr val="0000FF"/>
                </a:solidFill>
                <a:latin typeface="Arial Black" pitchFamily="34" charset="0"/>
              </a:rPr>
            </a:br>
            <a:r>
              <a:rPr lang="it-IT" sz="1200" b="1" i="1" dirty="0">
                <a:solidFill>
                  <a:srgbClr val="993300"/>
                </a:solidFill>
              </a:rPr>
              <a:t>Scrivere le problematiche evidenti che vanno affrontate e risolte, almeno quelle che risultano più apparenti, sia inerenti le organizzazioni del tipo di quelle per cui si conta di operare che inerenti il percorso che dovremo seguire. Esse saranno poi approfondite con l</a:t>
            </a:r>
            <a:r>
              <a:rPr lang="it-IT" altLang="it-IT" sz="1200" b="1" i="1" dirty="0">
                <a:solidFill>
                  <a:srgbClr val="993300"/>
                </a:solidFill>
              </a:rPr>
              <a:t>’</a:t>
            </a:r>
            <a:r>
              <a:rPr lang="it-IT" sz="1200" b="1" i="1" dirty="0">
                <a:solidFill>
                  <a:srgbClr val="993300"/>
                </a:solidFill>
              </a:rPr>
              <a:t>analisi, ma all</a:t>
            </a:r>
            <a:r>
              <a:rPr lang="it-IT" altLang="it-IT" sz="1200" b="1" i="1" dirty="0">
                <a:solidFill>
                  <a:srgbClr val="993300"/>
                </a:solidFill>
              </a:rPr>
              <a:t>’</a:t>
            </a:r>
            <a:r>
              <a:rPr lang="it-IT" sz="1200" b="1" i="1" dirty="0">
                <a:solidFill>
                  <a:srgbClr val="993300"/>
                </a:solidFill>
              </a:rPr>
              <a:t>inizio questo esercizio serve per rilevare le percezioni di partenza, quelle che motivano l</a:t>
            </a:r>
            <a:r>
              <a:rPr lang="it-IT" altLang="it-IT" sz="1200" b="1" i="1" dirty="0">
                <a:solidFill>
                  <a:srgbClr val="993300"/>
                </a:solidFill>
              </a:rPr>
              <a:t>’</a:t>
            </a:r>
            <a:r>
              <a:rPr lang="it-IT" sz="1200" b="1" i="1" dirty="0">
                <a:solidFill>
                  <a:srgbClr val="993300"/>
                </a:solidFill>
              </a:rPr>
              <a:t>avvio di un progetto. Es: inefficienze, bassa qualità, insoddisfazione dell</a:t>
            </a:r>
            <a:r>
              <a:rPr lang="it-IT" altLang="it-IT" sz="1200" b="1" i="1" dirty="0">
                <a:solidFill>
                  <a:srgbClr val="993300"/>
                </a:solidFill>
              </a:rPr>
              <a:t>’</a:t>
            </a:r>
            <a:r>
              <a:rPr lang="it-IT" sz="1200" b="1" i="1" dirty="0">
                <a:solidFill>
                  <a:srgbClr val="993300"/>
                </a:solidFill>
              </a:rPr>
              <a:t>utenza o dei collaboratori, alto costo dell</a:t>
            </a:r>
            <a:r>
              <a:rPr lang="it-IT" altLang="it-IT" sz="1200" b="1" i="1" dirty="0">
                <a:solidFill>
                  <a:srgbClr val="993300"/>
                </a:solidFill>
              </a:rPr>
              <a:t>’</a:t>
            </a:r>
            <a:r>
              <a:rPr lang="it-IT" sz="1200" b="1" i="1" dirty="0">
                <a:solidFill>
                  <a:srgbClr val="993300"/>
                </a:solidFill>
              </a:rPr>
              <a:t>attività, cultura inadeguata, scarsa professionalità, carenza di organico,</a:t>
            </a:r>
            <a:br>
              <a:rPr lang="it-IT" sz="1200" b="1" i="1" dirty="0">
                <a:solidFill>
                  <a:srgbClr val="993300"/>
                </a:solidFill>
              </a:rPr>
            </a:br>
            <a:endParaRPr lang="it-IT" sz="1200" b="1" i="1" dirty="0">
              <a:solidFill>
                <a:srgbClr val="993300"/>
              </a:solidFill>
            </a:endParaRPr>
          </a:p>
        </p:txBody>
      </p:sp>
      <p:sp>
        <p:nvSpPr>
          <p:cNvPr id="3" name="CasellaDiTesto 2"/>
          <p:cNvSpPr txBox="1"/>
          <p:nvPr/>
        </p:nvSpPr>
        <p:spPr>
          <a:xfrm>
            <a:off x="785786" y="2786058"/>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pic>
        <p:nvPicPr>
          <p:cNvPr id="2" name="Immagin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841" y="0"/>
            <a:ext cx="9111520" cy="685800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a:xfrm>
            <a:off x="1077913" y="765175"/>
            <a:ext cx="8066087" cy="1143000"/>
          </a:xfrm>
        </p:spPr>
        <p:txBody>
          <a:bodyPr lIns="92075" tIns="46038" rIns="92075" bIns="46038">
            <a:normAutofit fontScale="90000"/>
          </a:bodyPr>
          <a:lstStyle/>
          <a:p>
            <a:pPr marL="95250" indent="-95250" algn="l" eaLnBrk="1" hangingPunct="1"/>
            <a:r>
              <a:rPr lang="it-IT" sz="3200" b="1" dirty="0">
                <a:solidFill>
                  <a:srgbClr val="0000FF"/>
                </a:solidFill>
                <a:latin typeface="Arial Black" pitchFamily="34" charset="0"/>
              </a:rPr>
              <a:t>Vincoli</a:t>
            </a:r>
            <a:br>
              <a:rPr lang="it-IT" sz="4000" b="1" dirty="0">
                <a:solidFill>
                  <a:srgbClr val="0000FF"/>
                </a:solidFill>
                <a:latin typeface="Arial Black" pitchFamily="34" charset="0"/>
              </a:rPr>
            </a:br>
            <a:r>
              <a:rPr lang="it-IT" sz="1200" b="1" i="1" dirty="0">
                <a:solidFill>
                  <a:srgbClr val="993300"/>
                </a:solidFill>
              </a:rPr>
              <a:t>Scrivere i limiti entro cui il progetto si deve muovere e che sono da considerarsi </a:t>
            </a:r>
            <a:r>
              <a:rPr lang="it-IT" altLang="it-IT" sz="1200" b="1" i="1" dirty="0">
                <a:solidFill>
                  <a:srgbClr val="993300"/>
                </a:solidFill>
              </a:rPr>
              <a:t>“</a:t>
            </a:r>
            <a:r>
              <a:rPr lang="it-IT" sz="1200" b="1" i="1" dirty="0">
                <a:solidFill>
                  <a:srgbClr val="993300"/>
                </a:solidFill>
              </a:rPr>
              <a:t>paletti</a:t>
            </a:r>
            <a:r>
              <a:rPr lang="it-IT" altLang="it-IT" sz="1200" b="1" i="1" dirty="0">
                <a:solidFill>
                  <a:srgbClr val="993300"/>
                </a:solidFill>
              </a:rPr>
              <a:t>”</a:t>
            </a:r>
            <a:r>
              <a:rPr lang="it-IT" sz="1200" b="1" i="1" dirty="0">
                <a:solidFill>
                  <a:srgbClr val="993300"/>
                </a:solidFill>
              </a:rPr>
              <a:t> da non superare o condizioni di sbarramento da superare con attenzione, </a:t>
            </a:r>
            <a:br>
              <a:rPr lang="it-IT" sz="1200" b="1" i="1" dirty="0">
                <a:solidFill>
                  <a:srgbClr val="993300"/>
                </a:solidFill>
              </a:rPr>
            </a:br>
            <a:r>
              <a:rPr lang="it-IT" sz="1200" b="1" i="1" dirty="0">
                <a:solidFill>
                  <a:srgbClr val="993300"/>
                </a:solidFill>
              </a:rPr>
              <a:t>es: il tempo di realizzazione, il budget disponibile, le regole interne, la strategia di cui tener conto, le modalità di comunicazione da adottare nei riguardi di alcuni interlocutori interni o esterni, ecc.</a:t>
            </a:r>
            <a:br>
              <a:rPr lang="it-IT" sz="1200" b="1" i="1" dirty="0">
                <a:solidFill>
                  <a:srgbClr val="993300"/>
                </a:solidFill>
              </a:rPr>
            </a:br>
            <a:endParaRPr lang="it-IT" sz="1200" b="1" i="1" dirty="0">
              <a:solidFill>
                <a:srgbClr val="993300"/>
              </a:solidFill>
            </a:endParaRPr>
          </a:p>
        </p:txBody>
      </p:sp>
      <p:sp>
        <p:nvSpPr>
          <p:cNvPr id="11269" name="Text Box 5"/>
          <p:cNvSpPr txBox="1">
            <a:spLocks noChangeArrowheads="1"/>
          </p:cNvSpPr>
          <p:nvPr/>
        </p:nvSpPr>
        <p:spPr bwMode="auto">
          <a:xfrm>
            <a:off x="1042988" y="2997200"/>
            <a:ext cx="7416800" cy="1077913"/>
          </a:xfrm>
          <a:prstGeom prst="rect">
            <a:avLst/>
          </a:prstGeom>
          <a:noFill/>
          <a:ln w="9525">
            <a:noFill/>
            <a:miter lim="800000"/>
            <a:headEnd/>
            <a:tailEnd/>
          </a:ln>
          <a:effectLst>
            <a:prstShdw prst="shdw17" dist="17961" dir="2700000">
              <a:srgbClr val="708688"/>
            </a:prstShdw>
          </a:effectLst>
        </p:spPr>
        <p:txBody>
          <a:bodyPr>
            <a:spAutoFit/>
          </a:bodyPr>
          <a:lstStyle/>
          <a:p>
            <a:pPr>
              <a:spcBef>
                <a:spcPct val="50000"/>
              </a:spcBef>
              <a:defRPr/>
            </a:pPr>
            <a:endParaRPr lang="it-IT" b="1" dirty="0">
              <a:ea typeface="+mn-ea"/>
            </a:endParaRPr>
          </a:p>
          <a:p>
            <a:pPr>
              <a:spcBef>
                <a:spcPct val="50000"/>
              </a:spcBef>
              <a:defRPr/>
            </a:pPr>
            <a:endParaRPr lang="it-IT" b="1" dirty="0">
              <a:ea typeface="+mn-ea"/>
            </a:endParaRPr>
          </a:p>
          <a:p>
            <a:pPr>
              <a:spcBef>
                <a:spcPct val="50000"/>
              </a:spcBef>
              <a:defRPr/>
            </a:pPr>
            <a:endParaRPr lang="it-IT" b="1" dirty="0">
              <a:ea typeface="+mn-ea"/>
            </a:endParaRPr>
          </a:p>
        </p:txBody>
      </p:sp>
      <p:sp>
        <p:nvSpPr>
          <p:cNvPr id="4" name="CasellaDiTesto 3"/>
          <p:cNvSpPr txBox="1"/>
          <p:nvPr/>
        </p:nvSpPr>
        <p:spPr>
          <a:xfrm>
            <a:off x="714348" y="2571744"/>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pic>
        <p:nvPicPr>
          <p:cNvPr id="2" name="Immagin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799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51520" y="116632"/>
            <a:ext cx="4824536" cy="338554"/>
          </a:xfrm>
          <a:prstGeom prst="rect">
            <a:avLst/>
          </a:prstGeom>
          <a:noFill/>
        </p:spPr>
        <p:txBody>
          <a:bodyPr wrap="square" rtlCol="0">
            <a:spAutoFit/>
          </a:bodyPr>
          <a:lstStyle/>
          <a:p>
            <a:r>
              <a:rPr lang="it-IT" dirty="0">
                <a:solidFill>
                  <a:schemeClr val="bg1"/>
                </a:solidFill>
              </a:rPr>
              <a:t>METODOLOGIA DI RICERCA</a:t>
            </a:r>
          </a:p>
        </p:txBody>
      </p:sp>
      <p:sp>
        <p:nvSpPr>
          <p:cNvPr id="6" name="CasellaDiTesto 5"/>
          <p:cNvSpPr txBox="1"/>
          <p:nvPr/>
        </p:nvSpPr>
        <p:spPr>
          <a:xfrm>
            <a:off x="107504" y="455186"/>
            <a:ext cx="6192688" cy="461665"/>
          </a:xfrm>
          <a:prstGeom prst="rect">
            <a:avLst/>
          </a:prstGeom>
          <a:noFill/>
        </p:spPr>
        <p:txBody>
          <a:bodyPr wrap="square" rtlCol="0">
            <a:spAutoFit/>
          </a:bodyPr>
          <a:lstStyle/>
          <a:p>
            <a:r>
              <a:rPr lang="it-IT" sz="2400" dirty="0">
                <a:solidFill>
                  <a:schemeClr val="bg1"/>
                </a:solidFill>
              </a:rPr>
              <a:t>ANALISI APPROFONDITA DEL SITO</a:t>
            </a:r>
          </a:p>
        </p:txBody>
      </p:sp>
      <p:sp>
        <p:nvSpPr>
          <p:cNvPr id="8" name="CasellaDiTesto 7"/>
          <p:cNvSpPr txBox="1"/>
          <p:nvPr/>
        </p:nvSpPr>
        <p:spPr>
          <a:xfrm>
            <a:off x="827584" y="1210330"/>
            <a:ext cx="4248472" cy="2308324"/>
          </a:xfrm>
          <a:prstGeom prst="rect">
            <a:avLst/>
          </a:prstGeom>
          <a:noFill/>
        </p:spPr>
        <p:txBody>
          <a:bodyPr wrap="square" rtlCol="0">
            <a:spAutoFit/>
          </a:bodyPr>
          <a:lstStyle/>
          <a:p>
            <a:r>
              <a:rPr lang="it-IT" sz="2400" dirty="0"/>
              <a:t>NAVIGAZIONE PER PAESE</a:t>
            </a:r>
          </a:p>
          <a:p>
            <a:r>
              <a:rPr lang="it-IT" sz="2400" dirty="0"/>
              <a:t>Esplorazione sistematica delle sezioni dedicate ai singoli stati </a:t>
            </a:r>
            <a:r>
              <a:rPr lang="it-IT" sz="2400" dirty="0" err="1"/>
              <a:t>bembri</a:t>
            </a:r>
            <a:r>
              <a:rPr lang="it-IT" sz="2400" dirty="0"/>
              <a:t> sul portale, ufficiale, identificando le strutture regionali.</a:t>
            </a:r>
          </a:p>
        </p:txBody>
      </p:sp>
      <p:sp>
        <p:nvSpPr>
          <p:cNvPr id="11" name="CasellaDiTesto 10"/>
          <p:cNvSpPr txBox="1"/>
          <p:nvPr/>
        </p:nvSpPr>
        <p:spPr>
          <a:xfrm>
            <a:off x="863588" y="3841760"/>
            <a:ext cx="4320480" cy="2246769"/>
          </a:xfrm>
          <a:prstGeom prst="rect">
            <a:avLst/>
          </a:prstGeom>
          <a:noFill/>
        </p:spPr>
        <p:txBody>
          <a:bodyPr wrap="square" rtlCol="0">
            <a:spAutoFit/>
          </a:bodyPr>
          <a:lstStyle/>
          <a:p>
            <a:r>
              <a:rPr lang="it-IT" sz="2800" dirty="0"/>
              <a:t>RACCOLTA DATI</a:t>
            </a:r>
          </a:p>
          <a:p>
            <a:r>
              <a:rPr lang="it-IT" sz="2800" dirty="0"/>
              <a:t>Estrazione manuale delle liste dei comuni associati e dei siti di interesse per ciascun territorio nazionale.</a:t>
            </a:r>
          </a:p>
        </p:txBody>
      </p:sp>
      <p:pic>
        <p:nvPicPr>
          <p:cNvPr id="15" name="Immagine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61064" y="867838"/>
            <a:ext cx="2657568" cy="265756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6" name="Immagine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20824" y="3841760"/>
            <a:ext cx="2689632" cy="268963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774574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83568" y="620688"/>
            <a:ext cx="4464496" cy="1938992"/>
          </a:xfrm>
          <a:prstGeom prst="rect">
            <a:avLst/>
          </a:prstGeom>
          <a:noFill/>
        </p:spPr>
        <p:txBody>
          <a:bodyPr wrap="square" rtlCol="0">
            <a:spAutoFit/>
          </a:bodyPr>
          <a:lstStyle/>
          <a:p>
            <a:r>
              <a:rPr lang="it-IT" sz="2400" dirty="0"/>
              <a:t>VERIFICA INCROCIATA</a:t>
            </a:r>
          </a:p>
          <a:p>
            <a:r>
              <a:rPr lang="it-IT" sz="2400" dirty="0"/>
              <a:t>Confronto dei dati raccolti con fonti istituzionali locali (portali turistici e municipali) per confermare l’adesione.</a:t>
            </a:r>
          </a:p>
        </p:txBody>
      </p:sp>
      <p:sp>
        <p:nvSpPr>
          <p:cNvPr id="3" name="CasellaDiTesto 2"/>
          <p:cNvSpPr txBox="1"/>
          <p:nvPr/>
        </p:nvSpPr>
        <p:spPr>
          <a:xfrm>
            <a:off x="827584" y="3645024"/>
            <a:ext cx="3384376" cy="2308324"/>
          </a:xfrm>
          <a:prstGeom prst="rect">
            <a:avLst/>
          </a:prstGeom>
          <a:noFill/>
        </p:spPr>
        <p:txBody>
          <a:bodyPr wrap="square" rtlCol="0">
            <a:spAutoFit/>
          </a:bodyPr>
          <a:lstStyle/>
          <a:p>
            <a:r>
              <a:rPr lang="it-IT" sz="2400" dirty="0"/>
              <a:t>NORMALIZZAZIONE</a:t>
            </a:r>
          </a:p>
          <a:p>
            <a:r>
              <a:rPr lang="it-IT" sz="2400" dirty="0"/>
              <a:t>Standardizzazione dei toponimi e correzione di eventuali discrepanze linguistiche nei nomi dei luoghi</a:t>
            </a:r>
          </a:p>
        </p:txBody>
      </p:sp>
      <p:pic>
        <p:nvPicPr>
          <p:cNvPr id="5" name="Immagin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93960" y="3501008"/>
            <a:ext cx="3024336" cy="30243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Immagin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92080" y="260648"/>
            <a:ext cx="3024336" cy="30243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705062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259632" y="476672"/>
            <a:ext cx="3384376" cy="2677656"/>
          </a:xfrm>
          <a:prstGeom prst="rect">
            <a:avLst/>
          </a:prstGeom>
          <a:noFill/>
        </p:spPr>
        <p:txBody>
          <a:bodyPr wrap="square" rtlCol="0">
            <a:spAutoFit/>
          </a:bodyPr>
          <a:lstStyle/>
          <a:p>
            <a:r>
              <a:rPr lang="it-IT" sz="2400" dirty="0"/>
              <a:t>STRUTTURAZIONE DATASET</a:t>
            </a:r>
          </a:p>
          <a:p>
            <a:r>
              <a:rPr lang="it-IT" sz="2400" dirty="0"/>
              <a:t>Organizzazione delle informazioni in un database strutturato con metadati ( paese, regione, tipologia</a:t>
            </a:r>
            <a:r>
              <a:rPr lang="it-IT" dirty="0"/>
              <a:t>)</a:t>
            </a:r>
          </a:p>
        </p:txBody>
      </p:sp>
      <p:sp>
        <p:nvSpPr>
          <p:cNvPr id="3" name="CasellaDiTesto 2"/>
          <p:cNvSpPr txBox="1"/>
          <p:nvPr/>
        </p:nvSpPr>
        <p:spPr>
          <a:xfrm>
            <a:off x="1259632" y="3933056"/>
            <a:ext cx="3456384" cy="1938992"/>
          </a:xfrm>
          <a:prstGeom prst="rect">
            <a:avLst/>
          </a:prstGeom>
          <a:noFill/>
        </p:spPr>
        <p:txBody>
          <a:bodyPr wrap="square" rtlCol="0">
            <a:spAutoFit/>
          </a:bodyPr>
          <a:lstStyle/>
          <a:p>
            <a:r>
              <a:rPr lang="it-IT" sz="2400" dirty="0"/>
              <a:t>OUTPUT FINALE </a:t>
            </a:r>
          </a:p>
          <a:p>
            <a:r>
              <a:rPr lang="it-IT" sz="2400" dirty="0"/>
              <a:t>Generazione della base dati </a:t>
            </a:r>
            <a:r>
              <a:rPr lang="it-IT" sz="2400" dirty="0" err="1"/>
              <a:t>Georeferenziata</a:t>
            </a:r>
            <a:r>
              <a:rPr lang="it-IT" sz="2400" dirty="0"/>
              <a:t> pronta per la proiezione su mappa interattiva </a:t>
            </a:r>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08104" y="476672"/>
            <a:ext cx="2664296" cy="266429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Immagin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97656" y="3573016"/>
            <a:ext cx="2746752" cy="274675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383758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491880" y="332656"/>
            <a:ext cx="3744416" cy="523220"/>
          </a:xfrm>
          <a:prstGeom prst="rect">
            <a:avLst/>
          </a:prstGeom>
          <a:noFill/>
        </p:spPr>
        <p:txBody>
          <a:bodyPr wrap="square" rtlCol="0">
            <a:spAutoFit/>
          </a:bodyPr>
          <a:lstStyle/>
          <a:p>
            <a:r>
              <a:rPr lang="it-IT" sz="2800" b="1" dirty="0">
                <a:latin typeface="Arial" panose="020B0604020202020204" pitchFamily="34" charset="0"/>
                <a:cs typeface="Arial" panose="020B0604020202020204" pitchFamily="34" charset="0"/>
              </a:rPr>
              <a:t>ANALISI</a:t>
            </a:r>
          </a:p>
        </p:txBody>
      </p:sp>
      <p:sp>
        <p:nvSpPr>
          <p:cNvPr id="3" name="CasellaDiTesto 2"/>
          <p:cNvSpPr txBox="1"/>
          <p:nvPr/>
        </p:nvSpPr>
        <p:spPr>
          <a:xfrm>
            <a:off x="971600" y="1196752"/>
            <a:ext cx="7560840" cy="3416320"/>
          </a:xfrm>
          <a:prstGeom prst="rect">
            <a:avLst/>
          </a:prstGeom>
          <a:noFill/>
        </p:spPr>
        <p:txBody>
          <a:bodyPr wrap="square" rtlCol="0">
            <a:spAutoFit/>
          </a:bodyPr>
          <a:lstStyle/>
          <a:p>
            <a:r>
              <a:rPr lang="it-IT" sz="1800" b="1" dirty="0">
                <a:latin typeface="Arial" panose="020B0604020202020204" pitchFamily="34" charset="0"/>
                <a:cs typeface="Arial" panose="020B0604020202020204" pitchFamily="34" charset="0"/>
              </a:rPr>
              <a:t>L’itinerario culturale Europeo è un percorso che coinvolge più punti ed è accreditato presso il Consiglio di Europa. </a:t>
            </a:r>
          </a:p>
          <a:p>
            <a:r>
              <a:rPr lang="it-IT" sz="1800" b="1" dirty="0" err="1">
                <a:latin typeface="Arial" panose="020B0604020202020204" pitchFamily="34" charset="0"/>
                <a:cs typeface="Arial" panose="020B0604020202020204" pitchFamily="34" charset="0"/>
              </a:rPr>
              <a:t>Affinchè</a:t>
            </a:r>
            <a:r>
              <a:rPr lang="it-IT" sz="1800" b="1" dirty="0">
                <a:latin typeface="Arial" panose="020B0604020202020204" pitchFamily="34" charset="0"/>
                <a:cs typeface="Arial" panose="020B0604020202020204" pitchFamily="34" charset="0"/>
              </a:rPr>
              <a:t> sia accreditato deve presentare le seguenti caratteristiche:</a:t>
            </a:r>
          </a:p>
          <a:p>
            <a:endParaRPr lang="it-IT" sz="18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it-IT" sz="1800" b="1" dirty="0">
                <a:latin typeface="Arial" panose="020B0604020202020204" pitchFamily="34" charset="0"/>
                <a:cs typeface="Arial" panose="020B0604020202020204" pitchFamily="34" charset="0"/>
              </a:rPr>
              <a:t>deve promuovere i valori europei: storia, cultura, memoria, </a:t>
            </a:r>
            <a:r>
              <a:rPr lang="it-IT" sz="1800" b="1" dirty="0" err="1">
                <a:latin typeface="Arial" panose="020B0604020202020204" pitchFamily="34" charset="0"/>
                <a:cs typeface="Arial" panose="020B0604020202020204" pitchFamily="34" charset="0"/>
              </a:rPr>
              <a:t>ecc</a:t>
            </a:r>
            <a:r>
              <a:rPr lang="it-IT" sz="1800" b="1" dirty="0">
                <a:latin typeface="Arial" panose="020B0604020202020204" pitchFamily="34" charset="0"/>
                <a:cs typeface="Arial" panose="020B0604020202020204" pitchFamily="34" charset="0"/>
              </a:rPr>
              <a:t> dell’Unione Europea;</a:t>
            </a:r>
          </a:p>
          <a:p>
            <a:pPr marL="285750" indent="-285750">
              <a:buFont typeface="Arial" panose="020B0604020202020204" pitchFamily="34" charset="0"/>
              <a:buChar char="•"/>
            </a:pPr>
            <a:r>
              <a:rPr lang="it-IT" sz="1800" b="1" dirty="0">
                <a:latin typeface="Arial" panose="020B0604020202020204" pitchFamily="34" charset="0"/>
                <a:cs typeface="Arial" panose="020B0604020202020204" pitchFamily="34" charset="0"/>
              </a:rPr>
              <a:t>deve coinvolgere almeno tre Paesi d’Europa per favorire lo scambio culturale, soprattutto tra le giovani generazioni;</a:t>
            </a:r>
          </a:p>
          <a:p>
            <a:pPr marL="285750" indent="-285750">
              <a:buFont typeface="Arial" panose="020B0604020202020204" pitchFamily="34" charset="0"/>
              <a:buChar char="•"/>
            </a:pPr>
            <a:r>
              <a:rPr lang="it-IT" sz="1800" b="1" dirty="0">
                <a:latin typeface="Arial" panose="020B0604020202020204" pitchFamily="34" charset="0"/>
                <a:cs typeface="Arial" panose="020B0604020202020204" pitchFamily="34" charset="0"/>
              </a:rPr>
              <a:t>deve essere gestito da un Ente (Associazione, Società) che verifica se l’itinerario mantiene nel corso del tempo le caratteristiche per essere accreditato, la verifica va fatta ogni 3 anni  </a:t>
            </a:r>
          </a:p>
        </p:txBody>
      </p:sp>
      <p:pic>
        <p:nvPicPr>
          <p:cNvPr id="5" name="Immagin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95736" y="4953948"/>
            <a:ext cx="4488344" cy="1246762"/>
          </a:xfrm>
          <a:prstGeom prst="rect">
            <a:avLst/>
          </a:prstGeom>
        </p:spPr>
      </p:pic>
    </p:spTree>
    <p:extLst>
      <p:ext uri="{BB962C8B-B14F-4D97-AF65-F5344CB8AC3E}">
        <p14:creationId xmlns:p14="http://schemas.microsoft.com/office/powerpoint/2010/main" val="326973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347864" y="375047"/>
            <a:ext cx="4680520" cy="584775"/>
          </a:xfrm>
          <a:prstGeom prst="rect">
            <a:avLst/>
          </a:prstGeom>
          <a:noFill/>
        </p:spPr>
        <p:txBody>
          <a:bodyPr wrap="square" rtlCol="0">
            <a:spAutoFit/>
          </a:bodyPr>
          <a:lstStyle/>
          <a:p>
            <a:r>
              <a:rPr lang="it-IT" sz="3200" b="1" dirty="0">
                <a:latin typeface="Arial" panose="020B0604020202020204" pitchFamily="34" charset="0"/>
                <a:cs typeface="Arial" panose="020B0604020202020204" pitchFamily="34" charset="0"/>
              </a:rPr>
              <a:t>ANALISI</a:t>
            </a:r>
          </a:p>
        </p:txBody>
      </p:sp>
      <p:sp>
        <p:nvSpPr>
          <p:cNvPr id="3" name="CasellaDiTesto 2"/>
          <p:cNvSpPr txBox="1"/>
          <p:nvPr/>
        </p:nvSpPr>
        <p:spPr>
          <a:xfrm>
            <a:off x="0" y="836712"/>
            <a:ext cx="8892480" cy="1296144"/>
          </a:xfrm>
          <a:prstGeom prst="rect">
            <a:avLst/>
          </a:prstGeom>
          <a:noFill/>
        </p:spPr>
        <p:txBody>
          <a:bodyPr wrap="square" rtlCol="0">
            <a:spAutoFit/>
          </a:bodyPr>
          <a:lstStyle/>
          <a:p>
            <a:endParaRPr lang="it-IT" dirty="0"/>
          </a:p>
        </p:txBody>
      </p:sp>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5576" y="2389268"/>
            <a:ext cx="6768752" cy="1716184"/>
          </a:xfrm>
          <a:prstGeom prst="rect">
            <a:avLst/>
          </a:prstGeom>
        </p:spPr>
      </p:pic>
      <p:sp>
        <p:nvSpPr>
          <p:cNvPr id="4" name="CasellaDiTesto 3">
            <a:extLst>
              <a:ext uri="{FF2B5EF4-FFF2-40B4-BE49-F238E27FC236}">
                <a16:creationId xmlns:a16="http://schemas.microsoft.com/office/drawing/2014/main" id="{D2457419-F45C-4CDD-8916-00BD9F8E39FF}"/>
              </a:ext>
            </a:extLst>
          </p:cNvPr>
          <p:cNvSpPr txBox="1"/>
          <p:nvPr/>
        </p:nvSpPr>
        <p:spPr>
          <a:xfrm>
            <a:off x="872716" y="1243498"/>
            <a:ext cx="7398568" cy="584775"/>
          </a:xfrm>
          <a:prstGeom prst="rect">
            <a:avLst/>
          </a:prstGeom>
          <a:noFill/>
        </p:spPr>
        <p:txBody>
          <a:bodyPr wrap="square" rtlCol="0">
            <a:spAutoFit/>
          </a:bodyPr>
          <a:lstStyle/>
          <a:p>
            <a:r>
              <a:rPr lang="it-IT" dirty="0"/>
              <a:t>NEL 2004, NASCE L’ASSOCIAZIONE INTERNAZIONALE ROTTA DEI FENICI COME ENTE GESTORE DELL’ITINERARIO.</a:t>
            </a:r>
          </a:p>
        </p:txBody>
      </p:sp>
    </p:spTree>
    <p:extLst>
      <p:ext uri="{BB962C8B-B14F-4D97-AF65-F5344CB8AC3E}">
        <p14:creationId xmlns:p14="http://schemas.microsoft.com/office/powerpoint/2010/main" val="474819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635896" y="419763"/>
            <a:ext cx="1872208" cy="523220"/>
          </a:xfrm>
          <a:prstGeom prst="rect">
            <a:avLst/>
          </a:prstGeom>
          <a:noFill/>
        </p:spPr>
        <p:txBody>
          <a:bodyPr wrap="square" rtlCol="0">
            <a:spAutoFit/>
          </a:bodyPr>
          <a:lstStyle/>
          <a:p>
            <a:r>
              <a:rPr lang="it-IT" sz="2800" b="1" dirty="0">
                <a:latin typeface="Arial" panose="020B0604020202020204" pitchFamily="34" charset="0"/>
                <a:cs typeface="Arial" panose="020B0604020202020204" pitchFamily="34" charset="0"/>
              </a:rPr>
              <a:t>ANALISI</a:t>
            </a:r>
          </a:p>
        </p:txBody>
      </p:sp>
      <p:sp>
        <p:nvSpPr>
          <p:cNvPr id="4" name="CasellaDiTesto 3"/>
          <p:cNvSpPr txBox="1"/>
          <p:nvPr/>
        </p:nvSpPr>
        <p:spPr>
          <a:xfrm>
            <a:off x="1382571" y="3861048"/>
            <a:ext cx="6972088" cy="646331"/>
          </a:xfrm>
          <a:prstGeom prst="rect">
            <a:avLst/>
          </a:prstGeom>
          <a:noFill/>
        </p:spPr>
        <p:txBody>
          <a:bodyPr wrap="square" rtlCol="0">
            <a:spAutoFit/>
          </a:bodyPr>
          <a:lstStyle/>
          <a:p>
            <a:r>
              <a:rPr lang="it-IT" sz="1800" dirty="0">
                <a:latin typeface="Arial" panose="020B0604020202020204" pitchFamily="34" charset="0"/>
                <a:cs typeface="Arial" panose="020B0604020202020204" pitchFamily="34" charset="0"/>
              </a:rPr>
              <a:t>L’ITINERARIO ( LA ROTTA DEI FENICI) E’ ACCREDITATO DAL CONSIGLIO D’EUROPA </a:t>
            </a:r>
          </a:p>
        </p:txBody>
      </p:sp>
      <p:sp>
        <p:nvSpPr>
          <p:cNvPr id="7" name="CasellaDiTesto 6"/>
          <p:cNvSpPr txBox="1"/>
          <p:nvPr/>
        </p:nvSpPr>
        <p:spPr>
          <a:xfrm>
            <a:off x="1403648" y="1340768"/>
            <a:ext cx="6624736" cy="2062103"/>
          </a:xfrm>
          <a:prstGeom prst="rect">
            <a:avLst/>
          </a:prstGeom>
          <a:noFill/>
        </p:spPr>
        <p:txBody>
          <a:bodyPr wrap="square" rtlCol="0">
            <a:spAutoFit/>
          </a:bodyPr>
          <a:lstStyle/>
          <a:p>
            <a:r>
              <a:rPr lang="it-IT" sz="2000" dirty="0">
                <a:latin typeface="Arial" panose="020B0604020202020204" pitchFamily="34" charset="0"/>
                <a:cs typeface="Arial" panose="020B0604020202020204" pitchFamily="34" charset="0"/>
              </a:rPr>
              <a:t>Nel 2003, l’Itinerario Culturale “</a:t>
            </a:r>
            <a:r>
              <a:rPr lang="it-IT" sz="2400" b="1" dirty="0">
                <a:solidFill>
                  <a:schemeClr val="bg1"/>
                </a:solidFill>
                <a:latin typeface="Arial" panose="020B0604020202020204" pitchFamily="34" charset="0"/>
                <a:cs typeface="Arial" panose="020B0604020202020204" pitchFamily="34" charset="0"/>
              </a:rPr>
              <a:t>La Rotta dei Fenici</a:t>
            </a:r>
            <a:r>
              <a:rPr lang="it-IT" sz="2400" b="1" dirty="0">
                <a:latin typeface="Arial" panose="020B0604020202020204" pitchFamily="34" charset="0"/>
                <a:cs typeface="Arial" panose="020B0604020202020204" pitchFamily="34" charset="0"/>
              </a:rPr>
              <a:t>” v</a:t>
            </a:r>
            <a:r>
              <a:rPr lang="it-IT" sz="2000" dirty="0">
                <a:latin typeface="Arial" panose="020B0604020202020204" pitchFamily="34" charset="0"/>
                <a:cs typeface="Arial" panose="020B0604020202020204" pitchFamily="34" charset="0"/>
              </a:rPr>
              <a:t>iene accettato dall’Istituto Itinerari Culturali del Consiglio d’Europa come progetto pilota di turismo culturale europeo e viene ammessa dal Consiglio d’Europa tra le Cultural </a:t>
            </a:r>
            <a:r>
              <a:rPr lang="it-IT" sz="2000" dirty="0" err="1">
                <a:latin typeface="Arial" panose="020B0604020202020204" pitchFamily="34" charset="0"/>
                <a:cs typeface="Arial" panose="020B0604020202020204" pitchFamily="34" charset="0"/>
              </a:rPr>
              <a:t>Routes</a:t>
            </a:r>
            <a:r>
              <a:rPr lang="it-IT" sz="2000" dirty="0">
                <a:latin typeface="Arial" panose="020B0604020202020204" pitchFamily="34" charset="0"/>
                <a:cs typeface="Arial" panose="020B0604020202020204" pitchFamily="34" charset="0"/>
              </a:rPr>
              <a:t> del Programma omonimo</a:t>
            </a:r>
            <a:r>
              <a:rPr lang="it-IT" b="1" dirty="0"/>
              <a:t>.</a:t>
            </a:r>
            <a:endParaRPr lang="it-IT" dirty="0"/>
          </a:p>
        </p:txBody>
      </p:sp>
    </p:spTree>
    <p:extLst>
      <p:ext uri="{BB962C8B-B14F-4D97-AF65-F5344CB8AC3E}">
        <p14:creationId xmlns:p14="http://schemas.microsoft.com/office/powerpoint/2010/main" val="1658299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54218" y="533149"/>
            <a:ext cx="6035563" cy="5791702"/>
          </a:xfrm>
          <a:prstGeom prst="rect">
            <a:avLst/>
          </a:prstGeom>
        </p:spPr>
      </p:pic>
    </p:spTree>
    <p:extLst>
      <p:ext uri="{BB962C8B-B14F-4D97-AF65-F5344CB8AC3E}">
        <p14:creationId xmlns:p14="http://schemas.microsoft.com/office/powerpoint/2010/main" val="245944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24964-9DD2-965A-46E5-F1B692593B9B}"/>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3676033A-87CE-D7D0-F97D-F49AF9697EC9}"/>
              </a:ext>
            </a:extLst>
          </p:cNvPr>
          <p:cNvSpPr txBox="1"/>
          <p:nvPr/>
        </p:nvSpPr>
        <p:spPr>
          <a:xfrm>
            <a:off x="3635896" y="0"/>
            <a:ext cx="5112568" cy="461665"/>
          </a:xfrm>
          <a:prstGeom prst="rect">
            <a:avLst/>
          </a:prstGeom>
          <a:noFill/>
        </p:spPr>
        <p:txBody>
          <a:bodyPr wrap="square" rtlCol="0">
            <a:spAutoFit/>
          </a:bodyPr>
          <a:lstStyle/>
          <a:p>
            <a:r>
              <a:rPr lang="it-IT" sz="2400" b="1" dirty="0">
                <a:latin typeface="Arial" panose="020B0604020202020204" pitchFamily="34" charset="0"/>
                <a:cs typeface="Arial" panose="020B0604020202020204" pitchFamily="34" charset="0"/>
              </a:rPr>
              <a:t>ANALISI</a:t>
            </a:r>
          </a:p>
        </p:txBody>
      </p:sp>
      <p:sp>
        <p:nvSpPr>
          <p:cNvPr id="2" name="CasellaDiTesto 1">
            <a:extLst>
              <a:ext uri="{FF2B5EF4-FFF2-40B4-BE49-F238E27FC236}">
                <a16:creationId xmlns:a16="http://schemas.microsoft.com/office/drawing/2014/main" id="{88616BA9-DC57-4015-B74B-1699A585E6B5}"/>
              </a:ext>
            </a:extLst>
          </p:cNvPr>
          <p:cNvSpPr txBox="1"/>
          <p:nvPr/>
        </p:nvSpPr>
        <p:spPr>
          <a:xfrm>
            <a:off x="827584" y="593334"/>
            <a:ext cx="7920880" cy="523220"/>
          </a:xfrm>
          <a:prstGeom prst="rect">
            <a:avLst/>
          </a:prstGeom>
          <a:noFill/>
        </p:spPr>
        <p:txBody>
          <a:bodyPr wrap="square" rtlCol="0">
            <a:spAutoFit/>
          </a:bodyPr>
          <a:lstStyle/>
          <a:p>
            <a:pPr marL="342900" indent="-342900">
              <a:buAutoNum type="arabicParenR"/>
            </a:pPr>
            <a:r>
              <a:rPr lang="it-IT" sz="2800" dirty="0"/>
              <a:t>Dall’elenco dei Comuni associati cosa si rileva?</a:t>
            </a:r>
          </a:p>
        </p:txBody>
      </p:sp>
      <p:sp>
        <p:nvSpPr>
          <p:cNvPr id="5" name="CasellaDiTesto 4">
            <a:extLst>
              <a:ext uri="{FF2B5EF4-FFF2-40B4-BE49-F238E27FC236}">
                <a16:creationId xmlns:a16="http://schemas.microsoft.com/office/drawing/2014/main" id="{43B486F3-EDDD-46D1-9FFC-C411B6EF90ED}"/>
              </a:ext>
            </a:extLst>
          </p:cNvPr>
          <p:cNvSpPr txBox="1"/>
          <p:nvPr/>
        </p:nvSpPr>
        <p:spPr>
          <a:xfrm>
            <a:off x="1619672" y="1484784"/>
            <a:ext cx="6120680" cy="3108543"/>
          </a:xfrm>
          <a:prstGeom prst="rect">
            <a:avLst/>
          </a:prstGeom>
          <a:noFill/>
        </p:spPr>
        <p:txBody>
          <a:bodyPr wrap="square" rtlCol="0">
            <a:spAutoFit/>
          </a:bodyPr>
          <a:lstStyle/>
          <a:p>
            <a:r>
              <a:rPr lang="it-IT" sz="2800" dirty="0"/>
              <a:t>Si rileva che solo Pula (con il sito di Nora) è effettivamente collegata a un itinerario fenicio . Le altre città presenti nel vostro elenco non risultano direttamente associate a un itinerario fenicio, pur potendo avere altri importanti patrimoni storici.</a:t>
            </a:r>
          </a:p>
        </p:txBody>
      </p:sp>
    </p:spTree>
    <p:extLst>
      <p:ext uri="{BB962C8B-B14F-4D97-AF65-F5344CB8AC3E}">
        <p14:creationId xmlns:p14="http://schemas.microsoft.com/office/powerpoint/2010/main" val="26068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C21F9C21-A3EA-4935-8B4D-4D5052C0CE3E}"/>
              </a:ext>
            </a:extLst>
          </p:cNvPr>
          <p:cNvSpPr txBox="1"/>
          <p:nvPr/>
        </p:nvSpPr>
        <p:spPr>
          <a:xfrm>
            <a:off x="3563888" y="0"/>
            <a:ext cx="3600400" cy="461665"/>
          </a:xfrm>
          <a:prstGeom prst="rect">
            <a:avLst/>
          </a:prstGeom>
          <a:noFill/>
        </p:spPr>
        <p:txBody>
          <a:bodyPr wrap="square" rtlCol="0">
            <a:spAutoFit/>
          </a:bodyPr>
          <a:lstStyle/>
          <a:p>
            <a:r>
              <a:rPr lang="it-IT" sz="2400" dirty="0"/>
              <a:t>ANALISI</a:t>
            </a:r>
          </a:p>
        </p:txBody>
      </p:sp>
      <p:sp>
        <p:nvSpPr>
          <p:cNvPr id="3" name="CasellaDiTesto 2">
            <a:extLst>
              <a:ext uri="{FF2B5EF4-FFF2-40B4-BE49-F238E27FC236}">
                <a16:creationId xmlns:a16="http://schemas.microsoft.com/office/drawing/2014/main" id="{2C6184DB-7062-4E2A-A959-3AB9C49484E5}"/>
              </a:ext>
            </a:extLst>
          </p:cNvPr>
          <p:cNvSpPr txBox="1"/>
          <p:nvPr/>
        </p:nvSpPr>
        <p:spPr>
          <a:xfrm>
            <a:off x="611560" y="620688"/>
            <a:ext cx="7704856" cy="523220"/>
          </a:xfrm>
          <a:prstGeom prst="rect">
            <a:avLst/>
          </a:prstGeom>
          <a:noFill/>
        </p:spPr>
        <p:txBody>
          <a:bodyPr wrap="square" rtlCol="0">
            <a:spAutoFit/>
          </a:bodyPr>
          <a:lstStyle/>
          <a:p>
            <a:r>
              <a:rPr lang="it-IT" sz="2800" dirty="0"/>
              <a:t>2) Sono Comuni posti su una probabile rotta fenicia?</a:t>
            </a:r>
          </a:p>
        </p:txBody>
      </p:sp>
      <p:sp>
        <p:nvSpPr>
          <p:cNvPr id="4" name="CasellaDiTesto 3">
            <a:extLst>
              <a:ext uri="{FF2B5EF4-FFF2-40B4-BE49-F238E27FC236}">
                <a16:creationId xmlns:a16="http://schemas.microsoft.com/office/drawing/2014/main" id="{0B1A099A-743F-4FFA-BE7C-447335D8EEF9}"/>
              </a:ext>
            </a:extLst>
          </p:cNvPr>
          <p:cNvSpPr txBox="1"/>
          <p:nvPr/>
        </p:nvSpPr>
        <p:spPr>
          <a:xfrm>
            <a:off x="1439652" y="1302931"/>
            <a:ext cx="6264696" cy="5324535"/>
          </a:xfrm>
          <a:prstGeom prst="rect">
            <a:avLst/>
          </a:prstGeom>
          <a:noFill/>
        </p:spPr>
        <p:txBody>
          <a:bodyPr wrap="square" rtlCol="0">
            <a:spAutoFit/>
          </a:bodyPr>
          <a:lstStyle/>
          <a:p>
            <a:r>
              <a:rPr lang="it-IT" sz="2000" dirty="0"/>
              <a:t>In parte sì, ma con delle precisazioni importanti . I Fenici navigavano lungo rotte marittime del Mediterraneo occidentale, toccando soprattutto : coste della Sicilia (es. Mozia, </a:t>
            </a:r>
            <a:r>
              <a:rPr lang="it-IT" sz="2000" dirty="0" err="1"/>
              <a:t>Lilibeo</a:t>
            </a:r>
            <a:r>
              <a:rPr lang="it-IT" sz="2000" dirty="0"/>
              <a:t>)coste della Sardegna (es. Nora, </a:t>
            </a:r>
            <a:r>
              <a:rPr lang="it-IT" sz="2000" dirty="0" err="1"/>
              <a:t>Tharros</a:t>
            </a:r>
            <a:r>
              <a:rPr lang="it-IT" sz="2000" dirty="0"/>
              <a:t>)Nord Africa e Spagna Nel vostro elenco : Coerenti con una presenza fenicia diretta o molto probabile : Pula (Nora è un centro fenicio certo)Castelvetrano (vicina a Selinunte e non lontana da aree di influenza fenicia)Possibili tappe indirette o di contesto mediterraneo : Otranto e Tricase (area di scambi nel Mediterraneo orientale)Non legate alla rotta fenicia (o senza evidenze dirette):Comuni delle Marche come Fano, Pesaro Isola d’Elba (Portoferraio, Marciana)→ queste aree erano più legate a Etruschi e Romani che ai Fenici. Non tutte le città dell’elenco formano una vera rotta fenicia, ma alcune possono essere inserite in un itinerario culturale più ampio sul Mediterraneo antico. </a:t>
            </a:r>
          </a:p>
        </p:txBody>
      </p:sp>
    </p:spTree>
    <p:extLst>
      <p:ext uri="{BB962C8B-B14F-4D97-AF65-F5344CB8AC3E}">
        <p14:creationId xmlns:p14="http://schemas.microsoft.com/office/powerpoint/2010/main" val="3851684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68C618B-ADF4-4C0B-A247-540255590A56}"/>
              </a:ext>
            </a:extLst>
          </p:cNvPr>
          <p:cNvSpPr txBox="1"/>
          <p:nvPr/>
        </p:nvSpPr>
        <p:spPr>
          <a:xfrm>
            <a:off x="3635896" y="-42193"/>
            <a:ext cx="3096344" cy="461665"/>
          </a:xfrm>
          <a:prstGeom prst="rect">
            <a:avLst/>
          </a:prstGeom>
          <a:noFill/>
        </p:spPr>
        <p:txBody>
          <a:bodyPr wrap="square" rtlCol="0">
            <a:spAutoFit/>
          </a:bodyPr>
          <a:lstStyle/>
          <a:p>
            <a:r>
              <a:rPr lang="it-IT" sz="2400" dirty="0"/>
              <a:t>ANALISI</a:t>
            </a:r>
          </a:p>
        </p:txBody>
      </p:sp>
      <p:sp>
        <p:nvSpPr>
          <p:cNvPr id="3" name="CasellaDiTesto 2">
            <a:extLst>
              <a:ext uri="{FF2B5EF4-FFF2-40B4-BE49-F238E27FC236}">
                <a16:creationId xmlns:a16="http://schemas.microsoft.com/office/drawing/2014/main" id="{2EF61717-6940-4887-8A22-31A5F1737639}"/>
              </a:ext>
            </a:extLst>
          </p:cNvPr>
          <p:cNvSpPr txBox="1"/>
          <p:nvPr/>
        </p:nvSpPr>
        <p:spPr>
          <a:xfrm>
            <a:off x="143508" y="476672"/>
            <a:ext cx="8856984" cy="461665"/>
          </a:xfrm>
          <a:prstGeom prst="rect">
            <a:avLst/>
          </a:prstGeom>
          <a:noFill/>
        </p:spPr>
        <p:txBody>
          <a:bodyPr wrap="square" rtlCol="0">
            <a:spAutoFit/>
          </a:bodyPr>
          <a:lstStyle/>
          <a:p>
            <a:r>
              <a:rPr lang="it-IT" sz="2400" dirty="0"/>
              <a:t>3) Quali considerazioni per costruire una rotta come quella fenicia?</a:t>
            </a:r>
          </a:p>
        </p:txBody>
      </p:sp>
      <p:sp>
        <p:nvSpPr>
          <p:cNvPr id="5" name="CasellaDiTesto 4">
            <a:extLst>
              <a:ext uri="{FF2B5EF4-FFF2-40B4-BE49-F238E27FC236}">
                <a16:creationId xmlns:a16="http://schemas.microsoft.com/office/drawing/2014/main" id="{A408D02D-2281-413D-AAF0-5A886AAD971A}"/>
              </a:ext>
            </a:extLst>
          </p:cNvPr>
          <p:cNvSpPr txBox="1"/>
          <p:nvPr/>
        </p:nvSpPr>
        <p:spPr>
          <a:xfrm>
            <a:off x="1115616" y="1007411"/>
            <a:ext cx="7272808" cy="5262979"/>
          </a:xfrm>
          <a:prstGeom prst="rect">
            <a:avLst/>
          </a:prstGeom>
          <a:noFill/>
        </p:spPr>
        <p:txBody>
          <a:bodyPr wrap="square" rtlCol="0">
            <a:spAutoFit/>
          </a:bodyPr>
          <a:lstStyle/>
          <a:p>
            <a:r>
              <a:rPr lang="it-IT" sz="2400" dirty="0"/>
              <a:t>Se voleste progettare una rotta coerente con quella fenicia, dovreste considerare : È una rotta marittima 🌊I Fenici erano navigatori: la rotta deve seguire la costa e i porti naturali. Presenza di siti archeologici fenici o</a:t>
            </a:r>
          </a:p>
          <a:p>
            <a:r>
              <a:rPr lang="it-IT" sz="2400" dirty="0"/>
              <a:t> </a:t>
            </a:r>
            <a:r>
              <a:rPr lang="it-IT" sz="2400" dirty="0" err="1"/>
              <a:t>punic</a:t>
            </a:r>
            <a:r>
              <a:rPr lang="it-IT" sz="2400" dirty="0"/>
              <a:t> </a:t>
            </a:r>
            <a:r>
              <a:rPr lang="it-IT" sz="2400" dirty="0" err="1"/>
              <a:t>iEs</a:t>
            </a:r>
            <a:r>
              <a:rPr lang="it-IT" sz="2400" dirty="0"/>
              <a:t>. Nora, Mozia, </a:t>
            </a:r>
            <a:r>
              <a:rPr lang="it-IT" sz="2400" dirty="0" err="1"/>
              <a:t>Tharros</a:t>
            </a:r>
            <a:r>
              <a:rPr lang="it-IT" sz="2400" dirty="0"/>
              <a:t> → luoghi con reperti reali . Distanze brevi tra le tappe Navigazione costiera (“cabotaggio”): mai lunghi tratti in mare aperto . Porti sicuri e approdi naturali Baie, lagune, promontori protetti. Collegamento commerciale e culturale La rotta deve avere senso economico (scambi di metalli, ceramiche, tessuti).Integrazione culturale moderna Anche città senza presenza fenicia diretta possono essere incluse come tappe didattiche o museali, ma vanno dichiarate come “contesto” e non come siti fenici.</a:t>
            </a:r>
          </a:p>
        </p:txBody>
      </p:sp>
    </p:spTree>
    <p:extLst>
      <p:ext uri="{BB962C8B-B14F-4D97-AF65-F5344CB8AC3E}">
        <p14:creationId xmlns:p14="http://schemas.microsoft.com/office/powerpoint/2010/main" val="3627134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5746A-5400-5D03-8852-1AF627E31C0A}"/>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4761EB8B-2759-321A-CBEE-D322AC9411DF}"/>
              </a:ext>
            </a:extLst>
          </p:cNvPr>
          <p:cNvSpPr txBox="1"/>
          <p:nvPr/>
        </p:nvSpPr>
        <p:spPr>
          <a:xfrm>
            <a:off x="3275856" y="33459"/>
            <a:ext cx="5112568" cy="461665"/>
          </a:xfrm>
          <a:prstGeom prst="rect">
            <a:avLst/>
          </a:prstGeom>
          <a:noFill/>
        </p:spPr>
        <p:txBody>
          <a:bodyPr wrap="square" rtlCol="0">
            <a:spAutoFit/>
          </a:bodyPr>
          <a:lstStyle/>
          <a:p>
            <a:r>
              <a:rPr lang="it-IT" sz="2400" b="1" dirty="0">
                <a:latin typeface="Arial" panose="020B0604020202020204" pitchFamily="34" charset="0"/>
                <a:cs typeface="Arial" panose="020B0604020202020204" pitchFamily="34" charset="0"/>
              </a:rPr>
              <a:t>ANALISI</a:t>
            </a:r>
          </a:p>
        </p:txBody>
      </p:sp>
      <p:sp>
        <p:nvSpPr>
          <p:cNvPr id="4" name="CasellaDiTesto 3">
            <a:extLst>
              <a:ext uri="{FF2B5EF4-FFF2-40B4-BE49-F238E27FC236}">
                <a16:creationId xmlns:a16="http://schemas.microsoft.com/office/drawing/2014/main" id="{ABD5EA9F-1F36-2B8F-5C31-B0D362D877B4}"/>
              </a:ext>
            </a:extLst>
          </p:cNvPr>
          <p:cNvSpPr txBox="1"/>
          <p:nvPr/>
        </p:nvSpPr>
        <p:spPr>
          <a:xfrm>
            <a:off x="1475656" y="713596"/>
            <a:ext cx="6192688" cy="830997"/>
          </a:xfrm>
          <a:prstGeom prst="rect">
            <a:avLst/>
          </a:prstGeom>
          <a:noFill/>
        </p:spPr>
        <p:txBody>
          <a:bodyPr wrap="square" rtlCol="0">
            <a:spAutoFit/>
          </a:bodyPr>
          <a:lstStyle/>
          <a:p>
            <a:r>
              <a:rPr lang="it-IT" sz="2400" i="1" dirty="0">
                <a:latin typeface="Arial" panose="020B0604020202020204" pitchFamily="34" charset="0"/>
                <a:cs typeface="Arial" panose="020B0604020202020204" pitchFamily="34" charset="0"/>
              </a:rPr>
              <a:t>Dalla testimonianza del professore esperto di navigazione cosa si ricava?</a:t>
            </a:r>
          </a:p>
        </p:txBody>
      </p:sp>
      <p:sp>
        <p:nvSpPr>
          <p:cNvPr id="2" name="CasellaDiTesto 1">
            <a:extLst>
              <a:ext uri="{FF2B5EF4-FFF2-40B4-BE49-F238E27FC236}">
                <a16:creationId xmlns:a16="http://schemas.microsoft.com/office/drawing/2014/main" id="{1C7A6587-9FAD-45E5-AA72-C453882DE909}"/>
              </a:ext>
            </a:extLst>
          </p:cNvPr>
          <p:cNvSpPr txBox="1"/>
          <p:nvPr/>
        </p:nvSpPr>
        <p:spPr>
          <a:xfrm>
            <a:off x="1835696" y="1874728"/>
            <a:ext cx="5112568" cy="3108543"/>
          </a:xfrm>
          <a:prstGeom prst="rect">
            <a:avLst/>
          </a:prstGeom>
          <a:noFill/>
        </p:spPr>
        <p:txBody>
          <a:bodyPr wrap="square" rtlCol="0">
            <a:spAutoFit/>
          </a:bodyPr>
          <a:lstStyle/>
          <a:p>
            <a:r>
              <a:rPr lang="it-IT" sz="2800" dirty="0"/>
              <a:t>Il nostro viaggio si sviluppa lungo una rotta marittima nel Mediterraneo, da Marsiglia a Nizza, poi verso Ajaccio, </a:t>
            </a:r>
            <a:r>
              <a:rPr lang="it-IT" sz="2800" dirty="0" err="1"/>
              <a:t>Aleria</a:t>
            </a:r>
            <a:r>
              <a:rPr lang="it-IT" sz="2800" dirty="0"/>
              <a:t>, fino a Cagliari e infine Pula (Nora), a bordo di una </a:t>
            </a:r>
            <a:r>
              <a:rPr lang="it-IT" sz="2800" dirty="0" err="1"/>
              <a:t>Jeanneau</a:t>
            </a:r>
            <a:r>
              <a:rPr lang="it-IT" sz="2800" dirty="0"/>
              <a:t> </a:t>
            </a:r>
            <a:r>
              <a:rPr lang="it-IT" sz="2800" dirty="0" err="1"/>
              <a:t>Sun</a:t>
            </a:r>
            <a:r>
              <a:rPr lang="it-IT" sz="2800" dirty="0"/>
              <a:t> </a:t>
            </a:r>
            <a:r>
              <a:rPr lang="it-IT" sz="2800" dirty="0" err="1"/>
              <a:t>Odyssey</a:t>
            </a:r>
            <a:r>
              <a:rPr lang="it-IT" sz="2800" dirty="0"/>
              <a:t> 519.</a:t>
            </a:r>
          </a:p>
        </p:txBody>
      </p:sp>
    </p:spTree>
    <p:extLst>
      <p:ext uri="{BB962C8B-B14F-4D97-AF65-F5344CB8AC3E}">
        <p14:creationId xmlns:p14="http://schemas.microsoft.com/office/powerpoint/2010/main" val="3586586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B2EA110-3811-4144-9F25-60A601E09CA5}"/>
              </a:ext>
            </a:extLst>
          </p:cNvPr>
          <p:cNvSpPr txBox="1"/>
          <p:nvPr/>
        </p:nvSpPr>
        <p:spPr>
          <a:xfrm>
            <a:off x="3491880" y="-962"/>
            <a:ext cx="3024336" cy="523220"/>
          </a:xfrm>
          <a:prstGeom prst="rect">
            <a:avLst/>
          </a:prstGeom>
          <a:noFill/>
        </p:spPr>
        <p:txBody>
          <a:bodyPr wrap="square" rtlCol="0">
            <a:spAutoFit/>
          </a:bodyPr>
          <a:lstStyle/>
          <a:p>
            <a:r>
              <a:rPr lang="it-IT" sz="2800" dirty="0"/>
              <a:t>ANALISI</a:t>
            </a:r>
          </a:p>
        </p:txBody>
      </p:sp>
      <p:sp>
        <p:nvSpPr>
          <p:cNvPr id="3" name="CasellaDiTesto 2">
            <a:extLst>
              <a:ext uri="{FF2B5EF4-FFF2-40B4-BE49-F238E27FC236}">
                <a16:creationId xmlns:a16="http://schemas.microsoft.com/office/drawing/2014/main" id="{E1ABFE1F-01FE-4171-B84D-F48D8A41B6ED}"/>
              </a:ext>
            </a:extLst>
          </p:cNvPr>
          <p:cNvSpPr txBox="1"/>
          <p:nvPr/>
        </p:nvSpPr>
        <p:spPr>
          <a:xfrm>
            <a:off x="1331640" y="620688"/>
            <a:ext cx="6048672" cy="461665"/>
          </a:xfrm>
          <a:prstGeom prst="rect">
            <a:avLst/>
          </a:prstGeom>
          <a:noFill/>
        </p:spPr>
        <p:txBody>
          <a:bodyPr wrap="square" rtlCol="0">
            <a:spAutoFit/>
          </a:bodyPr>
          <a:lstStyle/>
          <a:p>
            <a:r>
              <a:rPr lang="it-IT" sz="2400" dirty="0"/>
              <a:t>1) Che preparazione devono avere i passeggeri?</a:t>
            </a:r>
          </a:p>
        </p:txBody>
      </p:sp>
      <p:sp>
        <p:nvSpPr>
          <p:cNvPr id="4" name="CasellaDiTesto 3">
            <a:extLst>
              <a:ext uri="{FF2B5EF4-FFF2-40B4-BE49-F238E27FC236}">
                <a16:creationId xmlns:a16="http://schemas.microsoft.com/office/drawing/2014/main" id="{54A34B65-3C12-4AB3-A776-1DB95ED55801}"/>
              </a:ext>
            </a:extLst>
          </p:cNvPr>
          <p:cNvSpPr txBox="1"/>
          <p:nvPr/>
        </p:nvSpPr>
        <p:spPr>
          <a:xfrm>
            <a:off x="1835696" y="1340768"/>
            <a:ext cx="5472608" cy="4401205"/>
          </a:xfrm>
          <a:prstGeom prst="rect">
            <a:avLst/>
          </a:prstGeom>
          <a:noFill/>
        </p:spPr>
        <p:txBody>
          <a:bodyPr wrap="square" rtlCol="0">
            <a:spAutoFit/>
          </a:bodyPr>
          <a:lstStyle/>
          <a:p>
            <a:r>
              <a:rPr lang="it-IT" sz="2800" dirty="0"/>
              <a:t>I passeggeri devono avere una preparazione di base alla navigazione : conoscere le principali regole di sicurezza in mare saper collaborare con l’equipaggio essere pronti a vivere più giorni in barca Non è necessario essere esperti, ma è importante avere spirito di adattamento e attenzione alle condizioni meteo</a:t>
            </a:r>
            <a:r>
              <a:rPr lang="it-IT" dirty="0"/>
              <a:t>.</a:t>
            </a:r>
          </a:p>
        </p:txBody>
      </p:sp>
    </p:spTree>
    <p:extLst>
      <p:ext uri="{BB962C8B-B14F-4D97-AF65-F5344CB8AC3E}">
        <p14:creationId xmlns:p14="http://schemas.microsoft.com/office/powerpoint/2010/main" val="3012475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DB74873A-DAF8-434B-8D4C-FA614A7BE5C5}"/>
              </a:ext>
            </a:extLst>
          </p:cNvPr>
          <p:cNvSpPr txBox="1"/>
          <p:nvPr/>
        </p:nvSpPr>
        <p:spPr>
          <a:xfrm>
            <a:off x="3491880" y="6889"/>
            <a:ext cx="3384376" cy="461665"/>
          </a:xfrm>
          <a:prstGeom prst="rect">
            <a:avLst/>
          </a:prstGeom>
          <a:noFill/>
        </p:spPr>
        <p:txBody>
          <a:bodyPr wrap="square" rtlCol="0">
            <a:spAutoFit/>
          </a:bodyPr>
          <a:lstStyle/>
          <a:p>
            <a:r>
              <a:rPr lang="it-IT" sz="2400" dirty="0"/>
              <a:t>ANALISI</a:t>
            </a:r>
          </a:p>
        </p:txBody>
      </p:sp>
      <p:sp>
        <p:nvSpPr>
          <p:cNvPr id="3" name="CasellaDiTesto 2">
            <a:extLst>
              <a:ext uri="{FF2B5EF4-FFF2-40B4-BE49-F238E27FC236}">
                <a16:creationId xmlns:a16="http://schemas.microsoft.com/office/drawing/2014/main" id="{542AF6B4-8F1E-48FF-A7E8-740ED966A701}"/>
              </a:ext>
            </a:extLst>
          </p:cNvPr>
          <p:cNvSpPr txBox="1"/>
          <p:nvPr/>
        </p:nvSpPr>
        <p:spPr>
          <a:xfrm>
            <a:off x="1727684" y="468554"/>
            <a:ext cx="5688632" cy="523220"/>
          </a:xfrm>
          <a:prstGeom prst="rect">
            <a:avLst/>
          </a:prstGeom>
          <a:noFill/>
        </p:spPr>
        <p:txBody>
          <a:bodyPr wrap="square" rtlCol="0">
            <a:spAutoFit/>
          </a:bodyPr>
          <a:lstStyle/>
          <a:p>
            <a:r>
              <a:rPr lang="it-IT" sz="2800" dirty="0"/>
              <a:t>2) Che indumenti devono portarsi?</a:t>
            </a:r>
          </a:p>
        </p:txBody>
      </p:sp>
      <p:sp>
        <p:nvSpPr>
          <p:cNvPr id="4" name="CasellaDiTesto 3">
            <a:extLst>
              <a:ext uri="{FF2B5EF4-FFF2-40B4-BE49-F238E27FC236}">
                <a16:creationId xmlns:a16="http://schemas.microsoft.com/office/drawing/2014/main" id="{5ED0B903-0A2B-4111-8DEC-2703F974BCBF}"/>
              </a:ext>
            </a:extLst>
          </p:cNvPr>
          <p:cNvSpPr txBox="1"/>
          <p:nvPr/>
        </p:nvSpPr>
        <p:spPr>
          <a:xfrm>
            <a:off x="2051720" y="1340768"/>
            <a:ext cx="4608512" cy="3539430"/>
          </a:xfrm>
          <a:prstGeom prst="rect">
            <a:avLst/>
          </a:prstGeom>
          <a:noFill/>
        </p:spPr>
        <p:txBody>
          <a:bodyPr wrap="square" rtlCol="0">
            <a:spAutoFit/>
          </a:bodyPr>
          <a:lstStyle/>
          <a:p>
            <a:r>
              <a:rPr lang="it-IT" sz="2800" dirty="0"/>
              <a:t>È fondamentale avere un abbigliamento adatto alla navigazione : vestiti comodi e sportivi giacca antivento e impermeabile scarpe da barca con suola antiscivolo cappello, occhiali da sole e crema solare abiti più pesanti per la sera</a:t>
            </a:r>
          </a:p>
        </p:txBody>
      </p:sp>
    </p:spTree>
    <p:extLst>
      <p:ext uri="{BB962C8B-B14F-4D97-AF65-F5344CB8AC3E}">
        <p14:creationId xmlns:p14="http://schemas.microsoft.com/office/powerpoint/2010/main" val="1060520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D8CF695-CD89-4C35-8905-F9D75C574FEA}"/>
              </a:ext>
            </a:extLst>
          </p:cNvPr>
          <p:cNvSpPr txBox="1"/>
          <p:nvPr/>
        </p:nvSpPr>
        <p:spPr>
          <a:xfrm>
            <a:off x="3347864" y="-11293"/>
            <a:ext cx="3312368" cy="523220"/>
          </a:xfrm>
          <a:prstGeom prst="rect">
            <a:avLst/>
          </a:prstGeom>
          <a:noFill/>
        </p:spPr>
        <p:txBody>
          <a:bodyPr wrap="square" rtlCol="0">
            <a:spAutoFit/>
          </a:bodyPr>
          <a:lstStyle/>
          <a:p>
            <a:r>
              <a:rPr lang="it-IT" sz="2800" dirty="0"/>
              <a:t>ANALISI</a:t>
            </a:r>
          </a:p>
        </p:txBody>
      </p:sp>
      <p:sp>
        <p:nvSpPr>
          <p:cNvPr id="3" name="CasellaDiTesto 2">
            <a:extLst>
              <a:ext uri="{FF2B5EF4-FFF2-40B4-BE49-F238E27FC236}">
                <a16:creationId xmlns:a16="http://schemas.microsoft.com/office/drawing/2014/main" id="{C012F20F-03DB-40E9-A81F-F0F29FD5F025}"/>
              </a:ext>
            </a:extLst>
          </p:cNvPr>
          <p:cNvSpPr txBox="1"/>
          <p:nvPr/>
        </p:nvSpPr>
        <p:spPr>
          <a:xfrm>
            <a:off x="1475656" y="511927"/>
            <a:ext cx="6192688" cy="523220"/>
          </a:xfrm>
          <a:prstGeom prst="rect">
            <a:avLst/>
          </a:prstGeom>
          <a:noFill/>
        </p:spPr>
        <p:txBody>
          <a:bodyPr wrap="square" rtlCol="0">
            <a:spAutoFit/>
          </a:bodyPr>
          <a:lstStyle/>
          <a:p>
            <a:r>
              <a:rPr lang="it-IT" sz="2800" dirty="0"/>
              <a:t>3) Come devono essere attrezzati i porti?</a:t>
            </a:r>
          </a:p>
        </p:txBody>
      </p:sp>
      <p:sp>
        <p:nvSpPr>
          <p:cNvPr id="4" name="CasellaDiTesto 3">
            <a:extLst>
              <a:ext uri="{FF2B5EF4-FFF2-40B4-BE49-F238E27FC236}">
                <a16:creationId xmlns:a16="http://schemas.microsoft.com/office/drawing/2014/main" id="{62E9D7D9-C7A6-450D-96CF-4E79D1D4616D}"/>
              </a:ext>
            </a:extLst>
          </p:cNvPr>
          <p:cNvSpPr txBox="1"/>
          <p:nvPr/>
        </p:nvSpPr>
        <p:spPr>
          <a:xfrm>
            <a:off x="1691680" y="1556792"/>
            <a:ext cx="5544616" cy="3970318"/>
          </a:xfrm>
          <a:prstGeom prst="rect">
            <a:avLst/>
          </a:prstGeom>
          <a:noFill/>
        </p:spPr>
        <p:txBody>
          <a:bodyPr wrap="square" rtlCol="0">
            <a:spAutoFit/>
          </a:bodyPr>
          <a:lstStyle/>
          <a:p>
            <a:r>
              <a:rPr lang="it-IT" sz="2800" dirty="0"/>
              <a:t>I porti devono essere organizzati per accogliere imbarcazioni come la nostra : posti barca sicuri e ben segnalati servizi di rifornimento (acqua e carburante)assistenza tecnica servizi per i viaggiatori (docce, ristoro, informazioni turistiche)Devono quindi essere porti attrezzati e facilmente accessibili.</a:t>
            </a:r>
          </a:p>
        </p:txBody>
      </p:sp>
    </p:spTree>
    <p:extLst>
      <p:ext uri="{BB962C8B-B14F-4D97-AF65-F5344CB8AC3E}">
        <p14:creationId xmlns:p14="http://schemas.microsoft.com/office/powerpoint/2010/main" val="3441901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BE3E6AB4-FA08-4C53-8388-4A349310874C}"/>
              </a:ext>
            </a:extLst>
          </p:cNvPr>
          <p:cNvSpPr txBox="1"/>
          <p:nvPr/>
        </p:nvSpPr>
        <p:spPr>
          <a:xfrm>
            <a:off x="3275856" y="-31564"/>
            <a:ext cx="4536504" cy="523220"/>
          </a:xfrm>
          <a:prstGeom prst="rect">
            <a:avLst/>
          </a:prstGeom>
          <a:noFill/>
        </p:spPr>
        <p:txBody>
          <a:bodyPr wrap="square" rtlCol="0">
            <a:spAutoFit/>
          </a:bodyPr>
          <a:lstStyle/>
          <a:p>
            <a:r>
              <a:rPr lang="it-IT" sz="2800" dirty="0"/>
              <a:t>ANALISI</a:t>
            </a:r>
          </a:p>
        </p:txBody>
      </p:sp>
      <p:sp>
        <p:nvSpPr>
          <p:cNvPr id="3" name="CasellaDiTesto 2">
            <a:extLst>
              <a:ext uri="{FF2B5EF4-FFF2-40B4-BE49-F238E27FC236}">
                <a16:creationId xmlns:a16="http://schemas.microsoft.com/office/drawing/2014/main" id="{D7A44F1A-EB37-4BB1-A898-1AEEA857445D}"/>
              </a:ext>
            </a:extLst>
          </p:cNvPr>
          <p:cNvSpPr txBox="1"/>
          <p:nvPr/>
        </p:nvSpPr>
        <p:spPr>
          <a:xfrm>
            <a:off x="1115616" y="455418"/>
            <a:ext cx="6552728" cy="523220"/>
          </a:xfrm>
          <a:prstGeom prst="rect">
            <a:avLst/>
          </a:prstGeom>
          <a:noFill/>
        </p:spPr>
        <p:txBody>
          <a:bodyPr wrap="square" rtlCol="0">
            <a:spAutoFit/>
          </a:bodyPr>
          <a:lstStyle/>
          <a:p>
            <a:r>
              <a:rPr lang="it-IT" sz="2800" dirty="0"/>
              <a:t>4) Quante miglia al giorno si possono fare?</a:t>
            </a:r>
          </a:p>
        </p:txBody>
      </p:sp>
      <p:sp>
        <p:nvSpPr>
          <p:cNvPr id="4" name="CasellaDiTesto 3">
            <a:extLst>
              <a:ext uri="{FF2B5EF4-FFF2-40B4-BE49-F238E27FC236}">
                <a16:creationId xmlns:a16="http://schemas.microsoft.com/office/drawing/2014/main" id="{3A05A26C-53A7-4EAF-872B-F4E8DFE095CC}"/>
              </a:ext>
            </a:extLst>
          </p:cNvPr>
          <p:cNvSpPr txBox="1"/>
          <p:nvPr/>
        </p:nvSpPr>
        <p:spPr>
          <a:xfrm>
            <a:off x="2231740" y="1340768"/>
            <a:ext cx="4680520" cy="3785652"/>
          </a:xfrm>
          <a:prstGeom prst="rect">
            <a:avLst/>
          </a:prstGeom>
          <a:noFill/>
        </p:spPr>
        <p:txBody>
          <a:bodyPr wrap="square" rtlCol="0">
            <a:spAutoFit/>
          </a:bodyPr>
          <a:lstStyle/>
          <a:p>
            <a:r>
              <a:rPr lang="it-IT" sz="2400" dirty="0"/>
              <a:t>Con una barca come la </a:t>
            </a:r>
            <a:r>
              <a:rPr lang="it-IT" sz="2400" dirty="0" err="1"/>
              <a:t>Jeanneau</a:t>
            </a:r>
            <a:r>
              <a:rPr lang="it-IT" sz="2400" dirty="0"/>
              <a:t> </a:t>
            </a:r>
            <a:r>
              <a:rPr lang="it-IT" sz="2400" dirty="0" err="1"/>
              <a:t>Sun</a:t>
            </a:r>
            <a:r>
              <a:rPr lang="it-IT" sz="2400" dirty="0"/>
              <a:t> </a:t>
            </a:r>
            <a:r>
              <a:rPr lang="it-IT" sz="2400" dirty="0" err="1"/>
              <a:t>Odyssey</a:t>
            </a:r>
            <a:r>
              <a:rPr lang="it-IT" sz="2400" dirty="0"/>
              <a:t> 519 si possono percorrere in media : circa 80–120 miglia nautiche al giorno, a seconda del vento e delle condizioni del mare Questo permette di coprire le tappe del nostro viaggio in modo equilibrato, seguendo una navigazione simile a quella antica, sempre lungo costa</a:t>
            </a:r>
            <a:r>
              <a:rPr lang="it-IT" dirty="0"/>
              <a:t>.</a:t>
            </a:r>
          </a:p>
        </p:txBody>
      </p:sp>
    </p:spTree>
    <p:extLst>
      <p:ext uri="{BB962C8B-B14F-4D97-AF65-F5344CB8AC3E}">
        <p14:creationId xmlns:p14="http://schemas.microsoft.com/office/powerpoint/2010/main" val="3450003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A6E55-E5E4-AA7E-DA62-D2CAEBAD3219}"/>
            </a:ext>
          </a:extLst>
        </p:cNvPr>
        <p:cNvGrpSpPr/>
        <p:nvPr/>
      </p:nvGrpSpPr>
      <p:grpSpPr>
        <a:xfrm>
          <a:off x="0" y="0"/>
          <a:ext cx="0" cy="0"/>
          <a:chOff x="0" y="0"/>
          <a:chExt cx="0" cy="0"/>
        </a:xfrm>
      </p:grpSpPr>
      <p:sp>
        <p:nvSpPr>
          <p:cNvPr id="221186" name="Rectangle 2">
            <a:extLst>
              <a:ext uri="{FF2B5EF4-FFF2-40B4-BE49-F238E27FC236}">
                <a16:creationId xmlns:a16="http://schemas.microsoft.com/office/drawing/2014/main" id="{A1BF06BD-029E-B98F-24E7-1BE41C95DF6D}"/>
              </a:ext>
            </a:extLst>
          </p:cNvPr>
          <p:cNvSpPr>
            <a:spLocks noGrp="1" noChangeArrowheads="1"/>
          </p:cNvSpPr>
          <p:nvPr>
            <p:ph type="title" idx="4294967295"/>
          </p:nvPr>
        </p:nvSpPr>
        <p:spPr>
          <a:xfrm>
            <a:off x="3059832" y="-99392"/>
            <a:ext cx="7772400" cy="1143000"/>
          </a:xfrm>
        </p:spPr>
        <p:txBody>
          <a:bodyPr lIns="92075" tIns="46038" rIns="92075" bIns="46038"/>
          <a:lstStyle/>
          <a:p>
            <a:pPr algn="l" eaLnBrk="1" hangingPunct="1"/>
            <a:r>
              <a:rPr lang="it-IT" sz="2400" dirty="0">
                <a:solidFill>
                  <a:schemeClr val="tx1"/>
                </a:solidFill>
                <a:latin typeface="Arial Black" pitchFamily="34" charset="0"/>
              </a:rPr>
              <a:t>BENCHMARKING</a:t>
            </a:r>
          </a:p>
        </p:txBody>
      </p:sp>
      <p:sp>
        <p:nvSpPr>
          <p:cNvPr id="3" name="Rettangolo 2">
            <a:extLst>
              <a:ext uri="{FF2B5EF4-FFF2-40B4-BE49-F238E27FC236}">
                <a16:creationId xmlns:a16="http://schemas.microsoft.com/office/drawing/2014/main" id="{D875FC9E-E1CC-4EA1-BFF6-0AF2F16CB584}"/>
              </a:ext>
            </a:extLst>
          </p:cNvPr>
          <p:cNvSpPr/>
          <p:nvPr/>
        </p:nvSpPr>
        <p:spPr>
          <a:xfrm>
            <a:off x="1835696" y="980728"/>
            <a:ext cx="5760640" cy="4401205"/>
          </a:xfrm>
          <a:prstGeom prst="rect">
            <a:avLst/>
          </a:prstGeom>
        </p:spPr>
        <p:txBody>
          <a:bodyPr wrap="square">
            <a:spAutoFit/>
          </a:bodyPr>
          <a:lstStyle/>
          <a:p>
            <a:pPr algn="ctr"/>
            <a:r>
              <a:rPr lang="it-IT" sz="2000" dirty="0"/>
              <a:t>Incontro con AEVF (Associazione Europea delle Vie Francigene)Durante l’incontro con la AEVF abbiamo imparato che : esiste un percorso strutturato, organizzato in tappe c’è un manuale che spiega come costruire e gestire un itinerario </a:t>
            </a:r>
            <a:r>
              <a:rPr lang="it-IT" sz="2000" dirty="0" err="1"/>
              <a:t>culturare</a:t>
            </a:r>
            <a:r>
              <a:rPr lang="it-IT" sz="2000" dirty="0"/>
              <a:t> ci sono delle regole precise da rispettare per far parte di una rete ufficiale Abbiamo anche capito che la scelta dei paesi non è casuale, ma dipende da : il loro valore storico e culturale la presenza di collegamenti con il tema del percorso la possibilità di creare un itinerario coerente e continuo Per questo motivo, anche nel nostro progetto abbiamo scelto le tappe cercando di seguire una logica simile, collegandole tra loro lungo una rotta nel </a:t>
            </a:r>
            <a:r>
              <a:rPr lang="it-IT" sz="2000" dirty="0" err="1"/>
              <a:t>Mediterra</a:t>
            </a:r>
            <a:endParaRPr lang="it-IT" sz="2000" dirty="0"/>
          </a:p>
        </p:txBody>
      </p:sp>
    </p:spTree>
    <p:extLst>
      <p:ext uri="{BB962C8B-B14F-4D97-AF65-F5344CB8AC3E}">
        <p14:creationId xmlns:p14="http://schemas.microsoft.com/office/powerpoint/2010/main" val="892369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21186"/>
                                        </p:tgtEl>
                                        <p:attrNameLst>
                                          <p:attrName>style.color</p:attrName>
                                        </p:attrNameLst>
                                      </p:cBhvr>
                                      <p:to>
                                        <p:clrVal>
                                          <a:schemeClr val="accent2"/>
                                        </p:clrVal>
                                      </p:to>
                                    </p:set>
                                    <p:set>
                                      <p:cBhvr>
                                        <p:cTn id="7" dur="500" autoRev="1" fill="hold"/>
                                        <p:tgtEl>
                                          <p:spTgt spid="221186"/>
                                        </p:tgtEl>
                                        <p:attrNameLst>
                                          <p:attrName>fillcolor</p:attrName>
                                        </p:attrNameLst>
                                      </p:cBhvr>
                                      <p:to>
                                        <p:clrVal>
                                          <a:schemeClr val="accent2"/>
                                        </p:clrVal>
                                      </p:to>
                                    </p:set>
                                    <p:set>
                                      <p:cBhvr>
                                        <p:cTn id="8" dur="500" autoRev="1" fill="hold"/>
                                        <p:tgtEl>
                                          <p:spTgt spid="22118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4294967295"/>
          </p:nvPr>
        </p:nvSpPr>
        <p:spPr>
          <a:xfrm>
            <a:off x="1371600" y="2590800"/>
            <a:ext cx="7772400" cy="2092325"/>
          </a:xfrm>
        </p:spPr>
        <p:txBody>
          <a:bodyPr/>
          <a:lstStyle/>
          <a:p>
            <a:pPr algn="just" eaLnBrk="1" hangingPunct="1">
              <a:buFontTx/>
              <a:buNone/>
            </a:pPr>
            <a:r>
              <a:rPr lang="it-IT" b="1" dirty="0"/>
              <a:t>………..</a:t>
            </a:r>
          </a:p>
        </p:txBody>
      </p:sp>
      <p:pic>
        <p:nvPicPr>
          <p:cNvPr id="2" name="Immagin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824" y="908720"/>
            <a:ext cx="9143999" cy="5849887"/>
          </a:xfrm>
          <a:prstGeom prst="rect">
            <a:avLst/>
          </a:prstGeom>
        </p:spPr>
      </p:pic>
      <p:sp>
        <p:nvSpPr>
          <p:cNvPr id="3" name="CasellaDiTesto 2">
            <a:extLst>
              <a:ext uri="{FF2B5EF4-FFF2-40B4-BE49-F238E27FC236}">
                <a16:creationId xmlns:a16="http://schemas.microsoft.com/office/drawing/2014/main" id="{D3B1090E-4951-84EA-55B6-3594E0812AE4}"/>
              </a:ext>
            </a:extLst>
          </p:cNvPr>
          <p:cNvSpPr txBox="1"/>
          <p:nvPr/>
        </p:nvSpPr>
        <p:spPr>
          <a:xfrm>
            <a:off x="3275856" y="260163"/>
            <a:ext cx="4572000" cy="338554"/>
          </a:xfrm>
          <a:prstGeom prst="rect">
            <a:avLst/>
          </a:prstGeom>
          <a:noFill/>
        </p:spPr>
        <p:txBody>
          <a:bodyPr wrap="square">
            <a:spAutoFit/>
          </a:bodyPr>
          <a:lstStyle/>
          <a:p>
            <a:r>
              <a:rPr lang="it-IT" sz="1600" dirty="0">
                <a:solidFill>
                  <a:schemeClr val="tx1"/>
                </a:solidFill>
                <a:latin typeface="Arial Black" pitchFamily="34" charset="0"/>
              </a:rPr>
              <a:t>BENCHMARKING</a:t>
            </a:r>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9172926" cy="6857999"/>
          </a:xfrm>
          <a:prstGeom prst="rect">
            <a:avLst/>
          </a:prstGeom>
        </p:spPr>
      </p:pic>
    </p:spTree>
    <p:extLst>
      <p:ext uri="{BB962C8B-B14F-4D97-AF65-F5344CB8AC3E}">
        <p14:creationId xmlns:p14="http://schemas.microsoft.com/office/powerpoint/2010/main" val="1055982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5528"/>
            <a:ext cx="9145307" cy="6842471"/>
          </a:xfrm>
          <a:prstGeom prst="rect">
            <a:avLst/>
          </a:prstGeom>
        </p:spPr>
      </p:pic>
    </p:spTree>
    <p:extLst>
      <p:ext uri="{BB962C8B-B14F-4D97-AF65-F5344CB8AC3E}">
        <p14:creationId xmlns:p14="http://schemas.microsoft.com/office/powerpoint/2010/main" val="450908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6CED1-650C-9525-ACE4-1D3125E49A91}"/>
            </a:ext>
          </a:extLst>
        </p:cNvPr>
        <p:cNvGrpSpPr/>
        <p:nvPr/>
      </p:nvGrpSpPr>
      <p:grpSpPr>
        <a:xfrm>
          <a:off x="0" y="0"/>
          <a:ext cx="0" cy="0"/>
          <a:chOff x="0" y="0"/>
          <a:chExt cx="0" cy="0"/>
        </a:xfrm>
      </p:grpSpPr>
      <p:sp>
        <p:nvSpPr>
          <p:cNvPr id="221186" name="Rectangle 2">
            <a:extLst>
              <a:ext uri="{FF2B5EF4-FFF2-40B4-BE49-F238E27FC236}">
                <a16:creationId xmlns:a16="http://schemas.microsoft.com/office/drawing/2014/main" id="{7FA24E57-7FC6-92D2-94E7-3E8268B4FBF0}"/>
              </a:ext>
            </a:extLst>
          </p:cNvPr>
          <p:cNvSpPr>
            <a:spLocks noGrp="1" noChangeArrowheads="1"/>
          </p:cNvSpPr>
          <p:nvPr>
            <p:ph type="title" idx="4294967295"/>
          </p:nvPr>
        </p:nvSpPr>
        <p:spPr>
          <a:xfrm>
            <a:off x="2627784" y="-243408"/>
            <a:ext cx="7772400" cy="1143000"/>
          </a:xfrm>
        </p:spPr>
        <p:txBody>
          <a:bodyPr lIns="92075" tIns="46038" rIns="92075" bIns="46038"/>
          <a:lstStyle/>
          <a:p>
            <a:pPr algn="l" eaLnBrk="1" hangingPunct="1"/>
            <a:r>
              <a:rPr lang="it-IT" sz="2400" dirty="0">
                <a:solidFill>
                  <a:schemeClr val="tx1"/>
                </a:solidFill>
                <a:latin typeface="Arial Black" pitchFamily="34" charset="0"/>
              </a:rPr>
              <a:t>BENCHMARKING</a:t>
            </a:r>
          </a:p>
        </p:txBody>
      </p:sp>
      <p:sp>
        <p:nvSpPr>
          <p:cNvPr id="38914" name="Rectangle 3">
            <a:extLst>
              <a:ext uri="{FF2B5EF4-FFF2-40B4-BE49-F238E27FC236}">
                <a16:creationId xmlns:a16="http://schemas.microsoft.com/office/drawing/2014/main" id="{313FD36E-4312-F0FC-81E0-5A55FF0328DA}"/>
              </a:ext>
            </a:extLst>
          </p:cNvPr>
          <p:cNvSpPr>
            <a:spLocks noGrp="1" noChangeArrowheads="1"/>
          </p:cNvSpPr>
          <p:nvPr>
            <p:ph type="body" idx="4294967295"/>
          </p:nvPr>
        </p:nvSpPr>
        <p:spPr>
          <a:xfrm>
            <a:off x="685800" y="836712"/>
            <a:ext cx="7772400" cy="3678238"/>
          </a:xfrm>
        </p:spPr>
        <p:txBody>
          <a:bodyPr>
            <a:noAutofit/>
          </a:bodyPr>
          <a:lstStyle/>
          <a:p>
            <a:pPr algn="just">
              <a:buNone/>
            </a:pPr>
            <a:r>
              <a:rPr lang="it-IT" sz="2400" b="1" dirty="0"/>
              <a:t>Durante l’incontro con la AEVF abbiamo capito come si costruisce un vero itinerario culturale. Non basta scegliere delle tappe, ma serve un percorso organizzato, con regole precise e una base </a:t>
            </a:r>
            <a:r>
              <a:rPr lang="it-IT" sz="2400" b="1"/>
              <a:t>storica. La </a:t>
            </a:r>
            <a:r>
              <a:rPr lang="it-IT" sz="2400" b="1" dirty="0"/>
              <a:t>AEVF, per esempio, si basa sulla Via Francigena, che deriva dal viaggio di </a:t>
            </a:r>
            <a:r>
              <a:rPr lang="it-IT" sz="2400" b="1" dirty="0" err="1"/>
              <a:t>Sigerico</a:t>
            </a:r>
            <a:r>
              <a:rPr lang="it-IT" sz="2400" b="1" dirty="0"/>
              <a:t> , il quale partì da Canterbury per arrivare a Roma, descrivendo tutte le tappe del suo percorso. Questo dimostra che un itinerario deve avere una giustificazione storica precisa.</a:t>
            </a:r>
          </a:p>
        </p:txBody>
      </p:sp>
    </p:spTree>
    <p:extLst>
      <p:ext uri="{BB962C8B-B14F-4D97-AF65-F5344CB8AC3E}">
        <p14:creationId xmlns:p14="http://schemas.microsoft.com/office/powerpoint/2010/main" val="39996446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21186"/>
                                        </p:tgtEl>
                                        <p:attrNameLst>
                                          <p:attrName>style.color</p:attrName>
                                        </p:attrNameLst>
                                      </p:cBhvr>
                                      <p:to>
                                        <p:clrVal>
                                          <a:schemeClr val="accent2"/>
                                        </p:clrVal>
                                      </p:to>
                                    </p:set>
                                    <p:set>
                                      <p:cBhvr>
                                        <p:cTn id="7" dur="500" autoRev="1" fill="hold"/>
                                        <p:tgtEl>
                                          <p:spTgt spid="221186"/>
                                        </p:tgtEl>
                                        <p:attrNameLst>
                                          <p:attrName>fillcolor</p:attrName>
                                        </p:attrNameLst>
                                      </p:cBhvr>
                                      <p:to>
                                        <p:clrVal>
                                          <a:schemeClr val="accent2"/>
                                        </p:clrVal>
                                      </p:to>
                                    </p:set>
                                    <p:set>
                                      <p:cBhvr>
                                        <p:cTn id="8" dur="500" autoRev="1" fill="hold"/>
                                        <p:tgtEl>
                                          <p:spTgt spid="22118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6CED1-650C-9525-ACE4-1D3125E49A91}"/>
            </a:ext>
          </a:extLst>
        </p:cNvPr>
        <p:cNvGrpSpPr/>
        <p:nvPr/>
      </p:nvGrpSpPr>
      <p:grpSpPr>
        <a:xfrm>
          <a:off x="0" y="0"/>
          <a:ext cx="0" cy="0"/>
          <a:chOff x="0" y="0"/>
          <a:chExt cx="0" cy="0"/>
        </a:xfrm>
      </p:grpSpPr>
      <p:sp>
        <p:nvSpPr>
          <p:cNvPr id="221186" name="Rectangle 2">
            <a:extLst>
              <a:ext uri="{FF2B5EF4-FFF2-40B4-BE49-F238E27FC236}">
                <a16:creationId xmlns:a16="http://schemas.microsoft.com/office/drawing/2014/main" id="{7FA24E57-7FC6-92D2-94E7-3E8268B4FBF0}"/>
              </a:ext>
            </a:extLst>
          </p:cNvPr>
          <p:cNvSpPr>
            <a:spLocks noGrp="1" noChangeArrowheads="1"/>
          </p:cNvSpPr>
          <p:nvPr>
            <p:ph type="title" idx="4294967295"/>
          </p:nvPr>
        </p:nvSpPr>
        <p:spPr>
          <a:xfrm>
            <a:off x="2627784" y="-243408"/>
            <a:ext cx="7772400" cy="1143000"/>
          </a:xfrm>
        </p:spPr>
        <p:txBody>
          <a:bodyPr lIns="92075" tIns="46038" rIns="92075" bIns="46038"/>
          <a:lstStyle/>
          <a:p>
            <a:pPr algn="l" eaLnBrk="1" hangingPunct="1"/>
            <a:r>
              <a:rPr lang="it-IT" sz="2400" dirty="0">
                <a:solidFill>
                  <a:schemeClr val="tx1"/>
                </a:solidFill>
                <a:latin typeface="Arial Black" pitchFamily="34" charset="0"/>
              </a:rPr>
              <a:t>BENCHMARKING</a:t>
            </a:r>
          </a:p>
        </p:txBody>
      </p:sp>
      <p:sp>
        <p:nvSpPr>
          <p:cNvPr id="38914" name="Rectangle 3">
            <a:extLst>
              <a:ext uri="{FF2B5EF4-FFF2-40B4-BE49-F238E27FC236}">
                <a16:creationId xmlns:a16="http://schemas.microsoft.com/office/drawing/2014/main" id="{313FD36E-4312-F0FC-81E0-5A55FF0328DA}"/>
              </a:ext>
            </a:extLst>
          </p:cNvPr>
          <p:cNvSpPr>
            <a:spLocks noGrp="1" noChangeArrowheads="1"/>
          </p:cNvSpPr>
          <p:nvPr>
            <p:ph type="body" idx="4294967295"/>
          </p:nvPr>
        </p:nvSpPr>
        <p:spPr>
          <a:xfrm>
            <a:off x="685800" y="836712"/>
            <a:ext cx="7772400" cy="3678238"/>
          </a:xfrm>
        </p:spPr>
        <p:txBody>
          <a:bodyPr>
            <a:noAutofit/>
          </a:bodyPr>
          <a:lstStyle/>
          <a:p>
            <a:pPr algn="just">
              <a:buNone/>
            </a:pPr>
            <a:r>
              <a:rPr lang="it-IT" sz="2400" b="1" dirty="0"/>
              <a:t>Allo stesso modo, anche noi, per la Rotta dei Fenici, dobbiamo costruire un percorso coerente e spiegare perché abbiamo scelto città come Marsiglia, Ajaccio, Cagliari e Pula, collegandole alla navigazione nel Mediterraneo . Abbiamo anche capito che le tappe devono essere organizzate: nel cammino sono di 15–20 km al giorno, mentre nel nostro caso, essendo un percorso per mare, possiamo prevedere tappe di circa 80–120 miglia nautiche al giorno . </a:t>
            </a:r>
          </a:p>
        </p:txBody>
      </p:sp>
    </p:spTree>
    <p:extLst>
      <p:ext uri="{BB962C8B-B14F-4D97-AF65-F5344CB8AC3E}">
        <p14:creationId xmlns:p14="http://schemas.microsoft.com/office/powerpoint/2010/main" val="13627692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21186"/>
                                        </p:tgtEl>
                                        <p:attrNameLst>
                                          <p:attrName>style.color</p:attrName>
                                        </p:attrNameLst>
                                      </p:cBhvr>
                                      <p:to>
                                        <p:clrVal>
                                          <a:schemeClr val="accent2"/>
                                        </p:clrVal>
                                      </p:to>
                                    </p:set>
                                    <p:set>
                                      <p:cBhvr>
                                        <p:cTn id="7" dur="500" autoRev="1" fill="hold"/>
                                        <p:tgtEl>
                                          <p:spTgt spid="221186"/>
                                        </p:tgtEl>
                                        <p:attrNameLst>
                                          <p:attrName>fillcolor</p:attrName>
                                        </p:attrNameLst>
                                      </p:cBhvr>
                                      <p:to>
                                        <p:clrVal>
                                          <a:schemeClr val="accent2"/>
                                        </p:clrVal>
                                      </p:to>
                                    </p:set>
                                    <p:set>
                                      <p:cBhvr>
                                        <p:cTn id="8" dur="500" autoRev="1" fill="hold"/>
                                        <p:tgtEl>
                                          <p:spTgt spid="22118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6CED1-650C-9525-ACE4-1D3125E49A91}"/>
            </a:ext>
          </a:extLst>
        </p:cNvPr>
        <p:cNvGrpSpPr/>
        <p:nvPr/>
      </p:nvGrpSpPr>
      <p:grpSpPr>
        <a:xfrm>
          <a:off x="0" y="0"/>
          <a:ext cx="0" cy="0"/>
          <a:chOff x="0" y="0"/>
          <a:chExt cx="0" cy="0"/>
        </a:xfrm>
      </p:grpSpPr>
      <p:sp>
        <p:nvSpPr>
          <p:cNvPr id="221186" name="Rectangle 2">
            <a:extLst>
              <a:ext uri="{FF2B5EF4-FFF2-40B4-BE49-F238E27FC236}">
                <a16:creationId xmlns:a16="http://schemas.microsoft.com/office/drawing/2014/main" id="{7FA24E57-7FC6-92D2-94E7-3E8268B4FBF0}"/>
              </a:ext>
            </a:extLst>
          </p:cNvPr>
          <p:cNvSpPr>
            <a:spLocks noGrp="1" noChangeArrowheads="1"/>
          </p:cNvSpPr>
          <p:nvPr>
            <p:ph type="title" idx="4294967295"/>
          </p:nvPr>
        </p:nvSpPr>
        <p:spPr>
          <a:xfrm>
            <a:off x="2627784" y="-243408"/>
            <a:ext cx="7772400" cy="1143000"/>
          </a:xfrm>
        </p:spPr>
        <p:txBody>
          <a:bodyPr lIns="92075" tIns="46038" rIns="92075" bIns="46038"/>
          <a:lstStyle/>
          <a:p>
            <a:pPr algn="l" eaLnBrk="1" hangingPunct="1"/>
            <a:r>
              <a:rPr lang="it-IT" sz="2400" dirty="0">
                <a:solidFill>
                  <a:schemeClr val="tx1"/>
                </a:solidFill>
                <a:latin typeface="Arial Black" pitchFamily="34" charset="0"/>
              </a:rPr>
              <a:t>BENCHMARKING</a:t>
            </a:r>
          </a:p>
        </p:txBody>
      </p:sp>
      <p:sp>
        <p:nvSpPr>
          <p:cNvPr id="38914" name="Rectangle 3">
            <a:extLst>
              <a:ext uri="{FF2B5EF4-FFF2-40B4-BE49-F238E27FC236}">
                <a16:creationId xmlns:a16="http://schemas.microsoft.com/office/drawing/2014/main" id="{313FD36E-4312-F0FC-81E0-5A55FF0328DA}"/>
              </a:ext>
            </a:extLst>
          </p:cNvPr>
          <p:cNvSpPr>
            <a:spLocks noGrp="1" noChangeArrowheads="1"/>
          </p:cNvSpPr>
          <p:nvPr>
            <p:ph type="body" idx="4294967295"/>
          </p:nvPr>
        </p:nvSpPr>
        <p:spPr>
          <a:xfrm>
            <a:off x="685800" y="836712"/>
            <a:ext cx="7772400" cy="3678238"/>
          </a:xfrm>
        </p:spPr>
        <p:txBody>
          <a:bodyPr>
            <a:noAutofit/>
          </a:bodyPr>
          <a:lstStyle/>
          <a:p>
            <a:pPr algn="just">
              <a:buNone/>
            </a:pPr>
            <a:r>
              <a:rPr lang="it-IT" sz="2400" b="1" dirty="0"/>
              <a:t>Inoltre, un itinerario deve dare indicazioni pratiche: nel cammino si consigliano le scarpe, mentre noi dobbiamo indicare l’abbigliamento adatto alla navigazione, come giacca antivento, scarpe antiscivolo e protezione dal sole . Infine, è importante che il percorso sia strutturato e reale, con servizi adeguati: nel nostro caso porti attrezzati e sicuri . In conclusione, abbiamo capito che anche la nostra Rotta dei Fenici deve essere organizzata come un vero itinerario culturale, ma adattata alla navigazione marittima.</a:t>
            </a:r>
          </a:p>
        </p:txBody>
      </p:sp>
    </p:spTree>
    <p:extLst>
      <p:ext uri="{BB962C8B-B14F-4D97-AF65-F5344CB8AC3E}">
        <p14:creationId xmlns:p14="http://schemas.microsoft.com/office/powerpoint/2010/main" val="32202665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21186"/>
                                        </p:tgtEl>
                                        <p:attrNameLst>
                                          <p:attrName>style.color</p:attrName>
                                        </p:attrNameLst>
                                      </p:cBhvr>
                                      <p:to>
                                        <p:clrVal>
                                          <a:schemeClr val="accent2"/>
                                        </p:clrVal>
                                      </p:to>
                                    </p:set>
                                    <p:set>
                                      <p:cBhvr>
                                        <p:cTn id="7" dur="500" autoRev="1" fill="hold"/>
                                        <p:tgtEl>
                                          <p:spTgt spid="221186"/>
                                        </p:tgtEl>
                                        <p:attrNameLst>
                                          <p:attrName>fillcolor</p:attrName>
                                        </p:attrNameLst>
                                      </p:cBhvr>
                                      <p:to>
                                        <p:clrVal>
                                          <a:schemeClr val="accent2"/>
                                        </p:clrVal>
                                      </p:to>
                                    </p:set>
                                    <p:set>
                                      <p:cBhvr>
                                        <p:cTn id="8" dur="500" autoRev="1" fill="hold"/>
                                        <p:tgtEl>
                                          <p:spTgt spid="22118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1560" y="719079"/>
            <a:ext cx="7524328" cy="3295649"/>
          </a:xfrm>
          <a:prstGeom prst="rect">
            <a:avLst/>
          </a:prstGeom>
        </p:spPr>
      </p:pic>
      <p:pic>
        <p:nvPicPr>
          <p:cNvPr id="3" name="Immagin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1560" y="4127346"/>
            <a:ext cx="7668343" cy="1992783"/>
          </a:xfrm>
          <a:prstGeom prst="rect">
            <a:avLst/>
          </a:prstGeom>
        </p:spPr>
      </p:pic>
      <p:sp>
        <p:nvSpPr>
          <p:cNvPr id="4" name="CasellaDiTesto 3"/>
          <p:cNvSpPr txBox="1"/>
          <p:nvPr/>
        </p:nvSpPr>
        <p:spPr>
          <a:xfrm>
            <a:off x="1763688" y="4119334"/>
            <a:ext cx="2808312" cy="523220"/>
          </a:xfrm>
          <a:prstGeom prst="rect">
            <a:avLst/>
          </a:prstGeom>
          <a:noFill/>
        </p:spPr>
        <p:txBody>
          <a:bodyPr wrap="square" rtlCol="0">
            <a:spAutoFit/>
          </a:bodyPr>
          <a:lstStyle/>
          <a:p>
            <a:r>
              <a:rPr lang="it-IT" sz="2800" dirty="0"/>
              <a:t>Marina di Procida</a:t>
            </a:r>
          </a:p>
        </p:txBody>
      </p:sp>
      <p:sp>
        <p:nvSpPr>
          <p:cNvPr id="6" name="CasellaDiTesto 5">
            <a:extLst>
              <a:ext uri="{FF2B5EF4-FFF2-40B4-BE49-F238E27FC236}">
                <a16:creationId xmlns:a16="http://schemas.microsoft.com/office/drawing/2014/main" id="{D9A4115D-BB32-8B11-C646-38B81E29EC74}"/>
              </a:ext>
            </a:extLst>
          </p:cNvPr>
          <p:cNvSpPr txBox="1"/>
          <p:nvPr/>
        </p:nvSpPr>
        <p:spPr>
          <a:xfrm>
            <a:off x="3275856" y="260163"/>
            <a:ext cx="4572000" cy="338554"/>
          </a:xfrm>
          <a:prstGeom prst="rect">
            <a:avLst/>
          </a:prstGeom>
          <a:noFill/>
        </p:spPr>
        <p:txBody>
          <a:bodyPr wrap="square">
            <a:spAutoFit/>
          </a:bodyPr>
          <a:lstStyle/>
          <a:p>
            <a:r>
              <a:rPr lang="it-IT" sz="1600" dirty="0">
                <a:solidFill>
                  <a:schemeClr val="tx1"/>
                </a:solidFill>
                <a:latin typeface="Arial Black" pitchFamily="34" charset="0"/>
              </a:rPr>
              <a:t>BENCHMARKING</a:t>
            </a:r>
            <a:endParaRPr lang="it-IT" dirty="0"/>
          </a:p>
        </p:txBody>
      </p:sp>
    </p:spTree>
    <p:extLst>
      <p:ext uri="{BB962C8B-B14F-4D97-AF65-F5344CB8AC3E}">
        <p14:creationId xmlns:p14="http://schemas.microsoft.com/office/powerpoint/2010/main" val="31354059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75656" y="3645024"/>
            <a:ext cx="6336704" cy="2952328"/>
          </a:xfrm>
          <a:prstGeom prst="rect">
            <a:avLst/>
          </a:prstGeom>
        </p:spPr>
      </p:pic>
      <p:pic>
        <p:nvPicPr>
          <p:cNvPr id="5" name="Immagin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97360" y="241058"/>
            <a:ext cx="6336704" cy="3024336"/>
          </a:xfrm>
          <a:prstGeom prst="rect">
            <a:avLst/>
          </a:prstGeom>
        </p:spPr>
      </p:pic>
      <p:pic>
        <p:nvPicPr>
          <p:cNvPr id="7" name="Immagin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97360" y="241058"/>
            <a:ext cx="2016224" cy="1008112"/>
          </a:xfrm>
          <a:prstGeom prst="rect">
            <a:avLst/>
          </a:prstGeom>
        </p:spPr>
      </p:pic>
    </p:spTree>
    <p:extLst>
      <p:ext uri="{BB962C8B-B14F-4D97-AF65-F5344CB8AC3E}">
        <p14:creationId xmlns:p14="http://schemas.microsoft.com/office/powerpoint/2010/main" val="11236859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2834462" y="15007"/>
            <a:ext cx="5112568" cy="461665"/>
          </a:xfrm>
          <a:prstGeom prst="rect">
            <a:avLst/>
          </a:prstGeom>
          <a:noFill/>
        </p:spPr>
        <p:txBody>
          <a:bodyPr wrap="square" rtlCol="0">
            <a:spAutoFit/>
          </a:bodyPr>
          <a:lstStyle/>
          <a:p>
            <a:r>
              <a:rPr lang="it-IT" sz="2400" b="1" dirty="0"/>
              <a:t>PROGETTAZIONE</a:t>
            </a:r>
          </a:p>
        </p:txBody>
      </p:sp>
      <p:sp>
        <p:nvSpPr>
          <p:cNvPr id="4" name="CasellaDiTesto 3"/>
          <p:cNvSpPr txBox="1"/>
          <p:nvPr/>
        </p:nvSpPr>
        <p:spPr>
          <a:xfrm>
            <a:off x="179512" y="461665"/>
            <a:ext cx="7704856" cy="584775"/>
          </a:xfrm>
          <a:prstGeom prst="rect">
            <a:avLst/>
          </a:prstGeom>
          <a:noFill/>
        </p:spPr>
        <p:txBody>
          <a:bodyPr wrap="square" rtlCol="0">
            <a:spAutoFit/>
          </a:bodyPr>
          <a:lstStyle/>
          <a:p>
            <a:r>
              <a:rPr lang="it-IT" dirty="0"/>
              <a:t>I PAESI CHE FANNO PARTE DELL’ ITINERARIO</a:t>
            </a:r>
            <a:r>
              <a:rPr lang="it-IT" dirty="0">
                <a:solidFill>
                  <a:srgbClr val="FF0000"/>
                </a:solidFill>
              </a:rPr>
              <a:t> </a:t>
            </a:r>
            <a:r>
              <a:rPr lang="it-IT" dirty="0"/>
              <a:t>SONO: FRANCIA E ITALIA. ECCO I COMUNI ASSOCIATI:</a:t>
            </a:r>
          </a:p>
        </p:txBody>
      </p:sp>
      <p:pic>
        <p:nvPicPr>
          <p:cNvPr id="5" name="Immagin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73992" y="1193246"/>
            <a:ext cx="3853661" cy="1058036"/>
          </a:xfrm>
          <a:prstGeom prst="rect">
            <a:avLst/>
          </a:prstGeom>
        </p:spPr>
      </p:pic>
      <p:pic>
        <p:nvPicPr>
          <p:cNvPr id="6" name="Immagin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9512" y="1046440"/>
            <a:ext cx="2372135" cy="4872147"/>
          </a:xfrm>
          <a:prstGeom prst="rect">
            <a:avLst/>
          </a:prstGeom>
        </p:spPr>
      </p:pic>
      <p:pic>
        <p:nvPicPr>
          <p:cNvPr id="7" name="Immagin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43808" y="2420888"/>
            <a:ext cx="4464496" cy="3688941"/>
          </a:xfrm>
          <a:prstGeom prst="rect">
            <a:avLst/>
          </a:prstGeom>
        </p:spPr>
      </p:pic>
    </p:spTree>
    <p:extLst>
      <p:ext uri="{BB962C8B-B14F-4D97-AF65-F5344CB8AC3E}">
        <p14:creationId xmlns:p14="http://schemas.microsoft.com/office/powerpoint/2010/main" val="9282466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059832" y="260648"/>
            <a:ext cx="3024336" cy="400110"/>
          </a:xfrm>
          <a:prstGeom prst="rect">
            <a:avLst/>
          </a:prstGeom>
          <a:noFill/>
        </p:spPr>
        <p:txBody>
          <a:bodyPr wrap="square" rtlCol="0">
            <a:spAutoFit/>
          </a:bodyPr>
          <a:lstStyle/>
          <a:p>
            <a:r>
              <a:rPr lang="it-IT" sz="2000" b="1" dirty="0">
                <a:latin typeface="Arial" panose="020B0604020202020204" pitchFamily="34" charset="0"/>
                <a:cs typeface="Arial" panose="020B0604020202020204" pitchFamily="34" charset="0"/>
              </a:rPr>
              <a:t>PROGETTAZIONE</a:t>
            </a:r>
          </a:p>
        </p:txBody>
      </p:sp>
      <p:sp>
        <p:nvSpPr>
          <p:cNvPr id="2" name="CasellaDiTesto 1">
            <a:extLst>
              <a:ext uri="{FF2B5EF4-FFF2-40B4-BE49-F238E27FC236}">
                <a16:creationId xmlns:a16="http://schemas.microsoft.com/office/drawing/2014/main" id="{7D211445-C821-9711-EAE2-6E670BE44025}"/>
              </a:ext>
            </a:extLst>
          </p:cNvPr>
          <p:cNvSpPr txBox="1"/>
          <p:nvPr/>
        </p:nvSpPr>
        <p:spPr>
          <a:xfrm>
            <a:off x="620270" y="1412776"/>
            <a:ext cx="7903459" cy="2246769"/>
          </a:xfrm>
          <a:prstGeom prst="rect">
            <a:avLst/>
          </a:prstGeom>
          <a:noFill/>
        </p:spPr>
        <p:txBody>
          <a:bodyPr wrap="square" rtlCol="0">
            <a:spAutoFit/>
          </a:bodyPr>
          <a:lstStyle/>
          <a:p>
            <a:r>
              <a:rPr lang="it-IT" sz="2800" b="1" i="1" dirty="0">
                <a:latin typeface="Arial" panose="020B0604020202020204" pitchFamily="34" charset="0"/>
                <a:cs typeface="Arial" panose="020B0604020202020204" pitchFamily="34" charset="0"/>
              </a:rPr>
              <a:t>Abbiamo scelto alcuni porti perché creano una rotta marittima continua nel Mediterraneo, da Marsiglia a Pula, con tappe realistiche e in parte collegate alla presenza fenicia.</a:t>
            </a:r>
          </a:p>
        </p:txBody>
      </p:sp>
    </p:spTree>
    <p:extLst>
      <p:ext uri="{BB962C8B-B14F-4D97-AF65-F5344CB8AC3E}">
        <p14:creationId xmlns:p14="http://schemas.microsoft.com/office/powerpoint/2010/main" val="18593143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37961" y="811303"/>
            <a:ext cx="6668078" cy="5235394"/>
          </a:xfrm>
          <a:prstGeom prst="rect">
            <a:avLst/>
          </a:prstGeom>
        </p:spPr>
      </p:pic>
    </p:spTree>
    <p:extLst>
      <p:ext uri="{BB962C8B-B14F-4D97-AF65-F5344CB8AC3E}">
        <p14:creationId xmlns:p14="http://schemas.microsoft.com/office/powerpoint/2010/main" val="5364581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59832" y="-41945"/>
            <a:ext cx="4032448" cy="400110"/>
          </a:xfrm>
          <a:prstGeom prst="rect">
            <a:avLst/>
          </a:prstGeom>
          <a:noFill/>
        </p:spPr>
        <p:txBody>
          <a:bodyPr wrap="square" rtlCol="0">
            <a:spAutoFit/>
          </a:bodyPr>
          <a:lstStyle/>
          <a:p>
            <a:r>
              <a:rPr lang="it-IT" sz="2000" dirty="0"/>
              <a:t>PROGETTAZIONE</a:t>
            </a:r>
          </a:p>
        </p:txBody>
      </p:sp>
      <p:sp>
        <p:nvSpPr>
          <p:cNvPr id="3" name="CasellaDiTesto 2"/>
          <p:cNvSpPr txBox="1"/>
          <p:nvPr/>
        </p:nvSpPr>
        <p:spPr>
          <a:xfrm>
            <a:off x="522654" y="626762"/>
            <a:ext cx="8316089" cy="2677656"/>
          </a:xfrm>
          <a:prstGeom prst="rect">
            <a:avLst/>
          </a:prstGeom>
          <a:noFill/>
        </p:spPr>
        <p:txBody>
          <a:bodyPr wrap="square" rtlCol="0">
            <a:spAutoFit/>
          </a:bodyPr>
          <a:lstStyle/>
          <a:p>
            <a:r>
              <a:rPr lang="it-IT" sz="2400" dirty="0"/>
              <a:t>Tutti i porti che fanno parte dell’itinerario progettato, eccetto Nora (Pula), non sono Comuni associati, pertanto, si suggerisce a questi comuni di associarsi principalmente per valorizzare il proprio patrimonio storico-culturale, inserirsi in reti transnazionali e promuovere un turismo sostenibile e responsabile. Questa adesione offre vantaggi strategici, visibilità internazionale e opportunità di sviluppo locale, economico e sociale. </a:t>
            </a:r>
          </a:p>
        </p:txBody>
      </p:sp>
      <p:sp>
        <p:nvSpPr>
          <p:cNvPr id="8" name="CasellaDiTesto 7"/>
          <p:cNvSpPr txBox="1"/>
          <p:nvPr/>
        </p:nvSpPr>
        <p:spPr>
          <a:xfrm>
            <a:off x="467544" y="3573016"/>
            <a:ext cx="8352928" cy="2308324"/>
          </a:xfrm>
          <a:prstGeom prst="rect">
            <a:avLst/>
          </a:prstGeom>
          <a:noFill/>
        </p:spPr>
        <p:txBody>
          <a:bodyPr wrap="square" rtlCol="0">
            <a:spAutoFit/>
          </a:bodyPr>
          <a:lstStyle/>
          <a:p>
            <a:r>
              <a:rPr lang="it-IT" sz="2400" dirty="0"/>
              <a:t>Per partecipare a questo tipo di esperienza i passeggieri devono avere queste caratteristiche: </a:t>
            </a:r>
          </a:p>
          <a:p>
            <a:r>
              <a:rPr lang="it-IT" sz="2400" dirty="0"/>
              <a:t>persone adulte, abili, buona salute, capaci di stare su piccole imbarcazioni, in grado di affrontare la navigazione con qualsiasi condizione meteo-marina, ben equipaggiati con abbigliamento da barca, persone interessate a visitare siti archeologici.</a:t>
            </a:r>
          </a:p>
        </p:txBody>
      </p:sp>
    </p:spTree>
    <p:extLst>
      <p:ext uri="{BB962C8B-B14F-4D97-AF65-F5344CB8AC3E}">
        <p14:creationId xmlns:p14="http://schemas.microsoft.com/office/powerpoint/2010/main" val="946134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CB93CC43-ADB0-4AE2-B508-E497A7DA773C}"/>
              </a:ext>
            </a:extLst>
          </p:cNvPr>
          <p:cNvSpPr txBox="1"/>
          <p:nvPr/>
        </p:nvSpPr>
        <p:spPr>
          <a:xfrm>
            <a:off x="1007604" y="-6307"/>
            <a:ext cx="7128792" cy="4401205"/>
          </a:xfrm>
          <a:prstGeom prst="rect">
            <a:avLst/>
          </a:prstGeom>
          <a:noFill/>
        </p:spPr>
        <p:txBody>
          <a:bodyPr wrap="square" rtlCol="0">
            <a:spAutoFit/>
          </a:bodyPr>
          <a:lstStyle/>
          <a:p>
            <a:r>
              <a:rPr lang="it-IT" sz="2000" b="1" dirty="0"/>
              <a:t>Marsiglia (</a:t>
            </a:r>
            <a:r>
              <a:rPr lang="it-IT" sz="2000" b="1" dirty="0" err="1"/>
              <a:t>Massalia</a:t>
            </a:r>
            <a:r>
              <a:rPr lang="it-IT" sz="2000" b="1" dirty="0"/>
              <a:t>)</a:t>
            </a:r>
          </a:p>
          <a:p>
            <a:pPr algn="just"/>
            <a:r>
              <a:rPr lang="it-IT" sz="2000" dirty="0"/>
              <a:t>Logistica: Il porto principale è il </a:t>
            </a:r>
            <a:r>
              <a:rPr lang="it-IT" sz="2000" dirty="0" err="1"/>
              <a:t>Grand</a:t>
            </a:r>
            <a:r>
              <a:rPr lang="it-IT" sz="2000" dirty="0"/>
              <a:t> Port Maritime. Per una barca di 50/56 piedi , l'accesso al </a:t>
            </a:r>
            <a:r>
              <a:rPr lang="it-IT" sz="2000" dirty="0" err="1"/>
              <a:t>Vieux</a:t>
            </a:r>
            <a:r>
              <a:rPr lang="it-IT" sz="2000" dirty="0"/>
              <a:t> Port è possibile ma richiede una prenotazione con largo anticipo presso la banchina d'onore. L'accoglienza è professionale con fondali profondi (oltre i 6 metri). Si arriva facilmente tramite il canale di navigazione segnalato. Storia Fenicia: Sebbene fondata dai Greci di Focea, Marsiglia era il punto di arrivo delle rotte commerciali fenicie che risalivano dalla Spagna. Al </a:t>
            </a:r>
            <a:r>
              <a:rPr lang="it-IT" sz="2000" dirty="0" err="1"/>
              <a:t>Musée</a:t>
            </a:r>
            <a:r>
              <a:rPr lang="it-IT" sz="2000" dirty="0"/>
              <a:t> d’Histoire de Marseille sono conservati resti di anfore e reperti che testimoniano il commercio di vino e metalli tra Fenici e popolazioni </a:t>
            </a:r>
            <a:r>
              <a:rPr lang="it-IT" sz="2000" dirty="0" err="1"/>
              <a:t>locali.Scambio</a:t>
            </a:r>
            <a:r>
              <a:rPr lang="it-IT" sz="2000" dirty="0"/>
              <a:t> Culturale: Oggi Marsiglia è un </a:t>
            </a:r>
            <a:r>
              <a:rPr lang="it-IT" sz="2000" dirty="0" err="1"/>
              <a:t>hub</a:t>
            </a:r>
            <a:r>
              <a:rPr lang="it-IT" sz="2000" dirty="0"/>
              <a:t> multiculturale. Lo scambio avviene tramite il </a:t>
            </a:r>
            <a:r>
              <a:rPr lang="it-IT" sz="2000" dirty="0" err="1"/>
              <a:t>MuCEM</a:t>
            </a:r>
            <a:r>
              <a:rPr lang="it-IT" sz="2000" dirty="0"/>
              <a:t>, che connette le culture del Mediterraneo con mostre itineranti che coinvolgono il Libano e il Nord Africa.</a:t>
            </a:r>
          </a:p>
        </p:txBody>
      </p:sp>
      <p:sp>
        <p:nvSpPr>
          <p:cNvPr id="3" name="CasellaDiTesto 2">
            <a:extLst>
              <a:ext uri="{FF2B5EF4-FFF2-40B4-BE49-F238E27FC236}">
                <a16:creationId xmlns:a16="http://schemas.microsoft.com/office/drawing/2014/main" id="{5D721916-39EA-43D5-8ECB-19CBF01655B7}"/>
              </a:ext>
            </a:extLst>
          </p:cNvPr>
          <p:cNvSpPr txBox="1"/>
          <p:nvPr/>
        </p:nvSpPr>
        <p:spPr>
          <a:xfrm>
            <a:off x="1265168" y="0"/>
            <a:ext cx="6768752" cy="338554"/>
          </a:xfrm>
          <a:prstGeom prst="rect">
            <a:avLst/>
          </a:prstGeom>
          <a:noFill/>
        </p:spPr>
        <p:txBody>
          <a:bodyPr wrap="square" rtlCol="0">
            <a:spAutoFit/>
          </a:bodyPr>
          <a:lstStyle/>
          <a:p>
            <a:r>
              <a:rPr lang="it-IT" dirty="0">
                <a:solidFill>
                  <a:srgbClr val="FF0000"/>
                </a:solidFill>
              </a:rPr>
              <a:t>                                          </a:t>
            </a:r>
            <a:endParaRPr lang="it-IT" dirty="0"/>
          </a:p>
        </p:txBody>
      </p:sp>
      <p:pic>
        <p:nvPicPr>
          <p:cNvPr id="6" name="Immagine 5">
            <a:extLst>
              <a:ext uri="{FF2B5EF4-FFF2-40B4-BE49-F238E27FC236}">
                <a16:creationId xmlns:a16="http://schemas.microsoft.com/office/drawing/2014/main" id="{ACCEF2E5-0234-4324-BA03-66948E812C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76056" y="4146037"/>
            <a:ext cx="4067944" cy="2711963"/>
          </a:xfrm>
          <a:prstGeom prst="rect">
            <a:avLst/>
          </a:prstGeom>
          <a:ln>
            <a:noFill/>
          </a:ln>
          <a:effectLst>
            <a:softEdge rad="112500"/>
          </a:effectLst>
        </p:spPr>
      </p:pic>
    </p:spTree>
    <p:extLst>
      <p:ext uri="{BB962C8B-B14F-4D97-AF65-F5344CB8AC3E}">
        <p14:creationId xmlns:p14="http://schemas.microsoft.com/office/powerpoint/2010/main" val="15755874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0B66B793-E8D5-4544-84D2-2E6E0FBA9B49}"/>
              </a:ext>
            </a:extLst>
          </p:cNvPr>
          <p:cNvSpPr txBox="1"/>
          <p:nvPr/>
        </p:nvSpPr>
        <p:spPr>
          <a:xfrm>
            <a:off x="755576" y="-99392"/>
            <a:ext cx="7848872" cy="4893647"/>
          </a:xfrm>
          <a:prstGeom prst="rect">
            <a:avLst/>
          </a:prstGeom>
          <a:noFill/>
        </p:spPr>
        <p:txBody>
          <a:bodyPr wrap="square" rtlCol="0">
            <a:spAutoFit/>
          </a:bodyPr>
          <a:lstStyle/>
          <a:p>
            <a:r>
              <a:rPr lang="it-IT" sz="2400" dirty="0"/>
              <a:t>Nizza (</a:t>
            </a:r>
            <a:r>
              <a:rPr lang="it-IT" sz="2400" dirty="0" err="1"/>
              <a:t>Nikaia</a:t>
            </a:r>
            <a:r>
              <a:rPr lang="it-IT" sz="2400" dirty="0"/>
              <a:t>)</a:t>
            </a:r>
          </a:p>
          <a:p>
            <a:r>
              <a:rPr lang="it-IT" sz="2400" dirty="0"/>
              <a:t>Logistica: Il Port </a:t>
            </a:r>
            <a:r>
              <a:rPr lang="it-IT" sz="2400" dirty="0" err="1"/>
              <a:t>Lympia</a:t>
            </a:r>
            <a:r>
              <a:rPr lang="it-IT" sz="2400" dirty="0"/>
              <a:t> è situato in pieno centro. È molto accogliente e dispone di banchine dedicate a yacht sopra i 50 metri. L'entrata è stretta e richiede l'assistenza dei piloti locali per una barca da 50/56 piedi, specialmente con vento di </a:t>
            </a:r>
            <a:r>
              <a:rPr lang="it-IT" sz="2400" dirty="0" err="1"/>
              <a:t>scirocco.Storia</a:t>
            </a:r>
            <a:r>
              <a:rPr lang="it-IT" sz="2400" dirty="0"/>
              <a:t> Fenicia: Nizza era un punto di scalo per i Fenici diretti verso le foci del Rodano. Le tracce sono scarse a livello architettonico, ma i reperti subacquei nel dipartimento di archeologia testimoniano il passaggio di rotte per il commercio del </a:t>
            </a:r>
            <a:r>
              <a:rPr lang="it-IT" sz="2400" dirty="0" err="1"/>
              <a:t>vetro.Scambio</a:t>
            </a:r>
            <a:r>
              <a:rPr lang="it-IT" sz="2400" dirty="0"/>
              <a:t> Culturale: La città ospita eventi di "Diplomazia del Mare" e collaborazioni accademiche con l'Università </a:t>
            </a:r>
            <a:r>
              <a:rPr lang="it-IT" sz="2400" dirty="0" err="1"/>
              <a:t>Sophia</a:t>
            </a:r>
            <a:r>
              <a:rPr lang="it-IT" sz="2400" dirty="0"/>
              <a:t> </a:t>
            </a:r>
            <a:r>
              <a:rPr lang="it-IT" sz="2400" dirty="0" err="1"/>
              <a:t>Antipolis</a:t>
            </a:r>
            <a:r>
              <a:rPr lang="it-IT" sz="2400" dirty="0"/>
              <a:t> focalizzate sul patrimonio marittimo antico.</a:t>
            </a:r>
          </a:p>
        </p:txBody>
      </p:sp>
      <p:pic>
        <p:nvPicPr>
          <p:cNvPr id="4" name="Immagine 3">
            <a:extLst>
              <a:ext uri="{FF2B5EF4-FFF2-40B4-BE49-F238E27FC236}">
                <a16:creationId xmlns:a16="http://schemas.microsoft.com/office/drawing/2014/main" id="{6A24254F-2F5C-4A29-9785-5F0ADD71A04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24128" y="4351031"/>
            <a:ext cx="3132594" cy="25069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622988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1879808-F515-46C2-9E5A-2CFADB841759}"/>
              </a:ext>
            </a:extLst>
          </p:cNvPr>
          <p:cNvSpPr txBox="1"/>
          <p:nvPr/>
        </p:nvSpPr>
        <p:spPr>
          <a:xfrm>
            <a:off x="539552" y="116632"/>
            <a:ext cx="8064896" cy="3477875"/>
          </a:xfrm>
          <a:prstGeom prst="rect">
            <a:avLst/>
          </a:prstGeom>
          <a:noFill/>
        </p:spPr>
        <p:txBody>
          <a:bodyPr wrap="square" rtlCol="0">
            <a:spAutoFit/>
          </a:bodyPr>
          <a:lstStyle/>
          <a:p>
            <a:r>
              <a:rPr lang="it-IT" sz="2000" b="1" dirty="0"/>
              <a:t>Porto Vecchio – </a:t>
            </a:r>
            <a:r>
              <a:rPr lang="it-IT" sz="2000" b="1" dirty="0" err="1"/>
              <a:t>Aleria</a:t>
            </a:r>
            <a:endParaRPr lang="it-IT" sz="2000" b="1" dirty="0"/>
          </a:p>
          <a:p>
            <a:pPr algn="just"/>
            <a:r>
              <a:rPr lang="it-IT" sz="2000" dirty="0"/>
              <a:t>Logistica: </a:t>
            </a:r>
            <a:r>
              <a:rPr lang="it-IT" sz="2000" dirty="0" err="1"/>
              <a:t>Aleria</a:t>
            </a:r>
            <a:r>
              <a:rPr lang="it-IT" sz="2000" dirty="0"/>
              <a:t> antica sorge su un fiume (</a:t>
            </a:r>
            <a:r>
              <a:rPr lang="it-IT" sz="2000" dirty="0" err="1"/>
              <a:t>Tavignano</a:t>
            </a:r>
            <a:r>
              <a:rPr lang="it-IT" sz="2000" dirty="0"/>
              <a:t>) oggi non navigabile per una barca da 50/56 piedi. Il punto di appoggio è il Porto Vecchio, situato in un golfo protetto. È un porto moderno, molto accogliente per grandi imbarcazioni, con banchine di transito adeguate. Da qui, </a:t>
            </a:r>
            <a:r>
              <a:rPr lang="it-IT" sz="2000" dirty="0" err="1"/>
              <a:t>Aleria</a:t>
            </a:r>
            <a:r>
              <a:rPr lang="it-IT" sz="2000" dirty="0"/>
              <a:t> è raggiungibile in circa 45 minuti di auto. Storia Fenicia: </a:t>
            </a:r>
            <a:r>
              <a:rPr lang="it-IT" sz="2000" dirty="0" err="1"/>
              <a:t>Aleria</a:t>
            </a:r>
            <a:r>
              <a:rPr lang="it-IT" sz="2000" dirty="0"/>
              <a:t> è un sito chiave: qui i Focei si scontrarono con gli Etruschi chiedendo aiuto ai Fenici nella famosa Battaglia del Mare Sardo, chiedendo aiuto ai Fenici. Il museo locale espone ceramiche puniche di inestimabile valore . Scambio Culturale: Esiste una forte cooperazione tra Corsica e Sardegna per la valorizzazione dei siti archeologici comuni sotto l'egida della "Rotta dei Fenici".</a:t>
            </a:r>
          </a:p>
        </p:txBody>
      </p:sp>
      <p:pic>
        <p:nvPicPr>
          <p:cNvPr id="4" name="Immagine 3">
            <a:extLst>
              <a:ext uri="{FF2B5EF4-FFF2-40B4-BE49-F238E27FC236}">
                <a16:creationId xmlns:a16="http://schemas.microsoft.com/office/drawing/2014/main" id="{C5D57E1C-FDCE-4233-975E-F9A19FC454F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72914" y="3594507"/>
            <a:ext cx="3955816" cy="3165781"/>
          </a:xfrm>
          <a:prstGeom prst="rect">
            <a:avLst/>
          </a:prstGeom>
        </p:spPr>
      </p:pic>
    </p:spTree>
    <p:extLst>
      <p:ext uri="{BB962C8B-B14F-4D97-AF65-F5344CB8AC3E}">
        <p14:creationId xmlns:p14="http://schemas.microsoft.com/office/powerpoint/2010/main" val="29139700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989A93D-EA03-4FE5-A066-6EE472692FF0}"/>
              </a:ext>
            </a:extLst>
          </p:cNvPr>
          <p:cNvSpPr txBox="1"/>
          <p:nvPr/>
        </p:nvSpPr>
        <p:spPr>
          <a:xfrm>
            <a:off x="1115616" y="11844"/>
            <a:ext cx="7092788" cy="3477875"/>
          </a:xfrm>
          <a:prstGeom prst="rect">
            <a:avLst/>
          </a:prstGeom>
          <a:noFill/>
        </p:spPr>
        <p:txBody>
          <a:bodyPr wrap="square" rtlCol="0">
            <a:spAutoFit/>
          </a:bodyPr>
          <a:lstStyle/>
          <a:p>
            <a:r>
              <a:rPr lang="it-IT" sz="2000" dirty="0"/>
              <a:t>Cagliari (</a:t>
            </a:r>
            <a:r>
              <a:rPr lang="it-IT" sz="2000" dirty="0" err="1"/>
              <a:t>Karalis</a:t>
            </a:r>
            <a:r>
              <a:rPr lang="it-IT" sz="2000" dirty="0"/>
              <a:t>)</a:t>
            </a:r>
          </a:p>
          <a:p>
            <a:r>
              <a:rPr lang="it-IT" sz="2000" dirty="0"/>
              <a:t>Logistica: Il porto è nel cuore della città. Per una barca di 50/56 piedi, il Molo </a:t>
            </a:r>
            <a:r>
              <a:rPr lang="it-IT" sz="2000" dirty="0" err="1"/>
              <a:t>Ichnusa</a:t>
            </a:r>
            <a:r>
              <a:rPr lang="it-IT" sz="2000" dirty="0"/>
              <a:t> o la Calata Via Roma sono le zone d'elezione. È un porto estremamente accogliente, con pescaggi elevati e servizi completi (acqua, energia, bunkeraggio).Storia Fenicia: È una delle città fenicie più importanti al mondo. Da visitare assolutamente la Necropoli di </a:t>
            </a:r>
            <a:r>
              <a:rPr lang="it-IT" sz="2000" dirty="0" err="1"/>
              <a:t>Tuvixeddu</a:t>
            </a:r>
            <a:r>
              <a:rPr lang="it-IT" sz="2000" dirty="0"/>
              <a:t>, la più vasta area sepolcrale punica del Mediterraneo, e il Museo Archeologico con i suoi gioielli e stele </a:t>
            </a:r>
            <a:r>
              <a:rPr lang="it-IT" sz="2000" dirty="0" err="1"/>
              <a:t>puniche.Scambio</a:t>
            </a:r>
            <a:r>
              <a:rPr lang="it-IT" sz="2000" dirty="0"/>
              <a:t> Culturale: Cagliari è un centro nevralgico per convegni internazionali di studi fenici e punici, favorendo scambi costanti con studiosi libanesi e tunisini.</a:t>
            </a:r>
          </a:p>
        </p:txBody>
      </p:sp>
      <p:pic>
        <p:nvPicPr>
          <p:cNvPr id="4" name="Immagine 3">
            <a:extLst>
              <a:ext uri="{FF2B5EF4-FFF2-40B4-BE49-F238E27FC236}">
                <a16:creationId xmlns:a16="http://schemas.microsoft.com/office/drawing/2014/main" id="{F79DF42B-36AC-4021-95EA-8E705D7C37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20072" y="3573016"/>
            <a:ext cx="3599116" cy="2880320"/>
          </a:xfrm>
          <a:prstGeom prst="rect">
            <a:avLst/>
          </a:prstGeom>
        </p:spPr>
      </p:pic>
    </p:spTree>
    <p:extLst>
      <p:ext uri="{BB962C8B-B14F-4D97-AF65-F5344CB8AC3E}">
        <p14:creationId xmlns:p14="http://schemas.microsoft.com/office/powerpoint/2010/main" val="6305807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A687DAD6-491B-4EC4-9BA0-10E8F7D7455D}"/>
              </a:ext>
            </a:extLst>
          </p:cNvPr>
          <p:cNvSpPr txBox="1"/>
          <p:nvPr/>
        </p:nvSpPr>
        <p:spPr>
          <a:xfrm>
            <a:off x="1151620" y="-8426"/>
            <a:ext cx="6840760" cy="4154984"/>
          </a:xfrm>
          <a:prstGeom prst="rect">
            <a:avLst/>
          </a:prstGeom>
          <a:noFill/>
        </p:spPr>
        <p:txBody>
          <a:bodyPr wrap="square" rtlCol="0">
            <a:spAutoFit/>
          </a:bodyPr>
          <a:lstStyle/>
          <a:p>
            <a:pPr algn="just"/>
            <a:r>
              <a:rPr lang="it-IT" sz="2400" b="1" dirty="0"/>
              <a:t>Nora (Pula)</a:t>
            </a:r>
          </a:p>
          <a:p>
            <a:pPr algn="just"/>
            <a:r>
              <a:rPr lang="it-IT" sz="2000" dirty="0"/>
              <a:t>Logistica: Attenzione tecnica: Nora è un sito archeologico a picco sul mare e non possiede un porto interno per una barca da 50/56 piedi. L'arrivo deve avvenire in rada (ormeggio all'ancora) davanti alla chiesetta di Sant'Efisio, scendendo a terra con i tender (battellini di servizio). L'accoglienza è garantita dal personale del parco archeologico . Storia Fenicia: È la "città più antica della Sardegna". Qui è stata rinvenuta la Stele di Nora, con la prima menzione scritta della parola "Sardegna". Si vedono le strutture portuali sommerse e le basi del tempio punico di </a:t>
            </a:r>
            <a:r>
              <a:rPr lang="it-IT" sz="2000" dirty="0" err="1"/>
              <a:t>Tanit</a:t>
            </a:r>
            <a:r>
              <a:rPr lang="it-IT" sz="2000" dirty="0"/>
              <a:t> . Scambio Culturale: Ospita festival teatrali e notti archeologiche che rievocano le rotte mediterranee, integrando cultura e turismo sostenibile</a:t>
            </a:r>
          </a:p>
        </p:txBody>
      </p:sp>
      <p:pic>
        <p:nvPicPr>
          <p:cNvPr id="3" name="Immagine 2">
            <a:extLst>
              <a:ext uri="{FF2B5EF4-FFF2-40B4-BE49-F238E27FC236}">
                <a16:creationId xmlns:a16="http://schemas.microsoft.com/office/drawing/2014/main" id="{F780A748-DCFA-45D4-869B-1996AA991BC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64088" y="3861048"/>
            <a:ext cx="3316465" cy="2783505"/>
          </a:xfrm>
          <a:prstGeom prst="rect">
            <a:avLst/>
          </a:prstGeom>
        </p:spPr>
      </p:pic>
    </p:spTree>
    <p:extLst>
      <p:ext uri="{BB962C8B-B14F-4D97-AF65-F5344CB8AC3E}">
        <p14:creationId xmlns:p14="http://schemas.microsoft.com/office/powerpoint/2010/main" val="12632329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FB1A8DF9-69AD-485B-9EA7-F302B18C4FC7}"/>
              </a:ext>
            </a:extLst>
          </p:cNvPr>
          <p:cNvSpPr txBox="1"/>
          <p:nvPr/>
        </p:nvSpPr>
        <p:spPr>
          <a:xfrm>
            <a:off x="3419872" y="0"/>
            <a:ext cx="4896544" cy="338554"/>
          </a:xfrm>
          <a:prstGeom prst="rect">
            <a:avLst/>
          </a:prstGeom>
          <a:noFill/>
        </p:spPr>
        <p:txBody>
          <a:bodyPr wrap="square" rtlCol="0">
            <a:spAutoFit/>
          </a:bodyPr>
          <a:lstStyle/>
          <a:p>
            <a:r>
              <a:rPr lang="it-IT" dirty="0"/>
              <a:t>PROGETTAZIONE</a:t>
            </a:r>
          </a:p>
        </p:txBody>
      </p:sp>
      <p:sp>
        <p:nvSpPr>
          <p:cNvPr id="3" name="CasellaDiTesto 2">
            <a:extLst>
              <a:ext uri="{FF2B5EF4-FFF2-40B4-BE49-F238E27FC236}">
                <a16:creationId xmlns:a16="http://schemas.microsoft.com/office/drawing/2014/main" id="{BF7A38AA-79A7-42CE-AABC-5503A42FC130}"/>
              </a:ext>
            </a:extLst>
          </p:cNvPr>
          <p:cNvSpPr txBox="1"/>
          <p:nvPr/>
        </p:nvSpPr>
        <p:spPr>
          <a:xfrm>
            <a:off x="323528" y="620688"/>
            <a:ext cx="8424936" cy="1938992"/>
          </a:xfrm>
          <a:prstGeom prst="rect">
            <a:avLst/>
          </a:prstGeom>
          <a:noFill/>
        </p:spPr>
        <p:txBody>
          <a:bodyPr wrap="square" rtlCol="0">
            <a:spAutoFit/>
          </a:bodyPr>
          <a:lstStyle/>
          <a:p>
            <a:r>
              <a:rPr lang="it-IT" sz="2400" dirty="0"/>
              <a:t>La mattina i partecipanti arrivano a Marsiglia, visitano la città in autonomia e, alle ore 21:00, si imbarcano sulla imbarcazione nel </a:t>
            </a:r>
            <a:r>
              <a:rPr lang="it-IT" sz="2400" dirty="0" err="1"/>
              <a:t>porto.Alle</a:t>
            </a:r>
            <a:r>
              <a:rPr lang="it-IT" sz="2400" dirty="0"/>
              <a:t> ore 22:00 la barca parte in direzione Nizza, dove arriva il mattino successivo. Alle ore 9:00 i passeggeri sbarcano e visitano la città.</a:t>
            </a:r>
          </a:p>
        </p:txBody>
      </p:sp>
      <p:pic>
        <p:nvPicPr>
          <p:cNvPr id="4" name="Immagin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83768" y="2492896"/>
            <a:ext cx="5040560" cy="3855173"/>
          </a:xfrm>
          <a:prstGeom prst="rect">
            <a:avLst/>
          </a:prstGeom>
        </p:spPr>
      </p:pic>
    </p:spTree>
    <p:extLst>
      <p:ext uri="{BB962C8B-B14F-4D97-AF65-F5344CB8AC3E}">
        <p14:creationId xmlns:p14="http://schemas.microsoft.com/office/powerpoint/2010/main" val="22878636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D1FAFD98-2292-4E66-8DD6-460394D51519}"/>
              </a:ext>
            </a:extLst>
          </p:cNvPr>
          <p:cNvSpPr txBox="1"/>
          <p:nvPr/>
        </p:nvSpPr>
        <p:spPr>
          <a:xfrm>
            <a:off x="899592" y="476672"/>
            <a:ext cx="7560840" cy="2677656"/>
          </a:xfrm>
          <a:prstGeom prst="rect">
            <a:avLst/>
          </a:prstGeom>
          <a:noFill/>
        </p:spPr>
        <p:txBody>
          <a:bodyPr wrap="square" rtlCol="0">
            <a:spAutoFit/>
          </a:bodyPr>
          <a:lstStyle/>
          <a:p>
            <a:r>
              <a:rPr lang="it-IT" sz="2400" dirty="0"/>
              <a:t>.In serata, alle ore 22:00, si reimbarcano e alle 23:00 la barca riparte verso </a:t>
            </a:r>
            <a:r>
              <a:rPr lang="it-IT" sz="2400" dirty="0" err="1"/>
              <a:t>Ajaccio.Arrivano</a:t>
            </a:r>
            <a:r>
              <a:rPr lang="it-IT" sz="2400" dirty="0"/>
              <a:t> il giorno seguente, visitano la città e trascorrono la notte ad </a:t>
            </a:r>
            <a:r>
              <a:rPr lang="it-IT" sz="2400" dirty="0" err="1"/>
              <a:t>Ajaccio.Il</a:t>
            </a:r>
            <a:r>
              <a:rPr lang="it-IT" sz="2400" dirty="0"/>
              <a:t> giorno successivo ripartono per Porto Vecchio, dove arrivano al mattino. Sbarcano e visitano la zona. Successivamente, un autobus li accompagna ad </a:t>
            </a:r>
            <a:r>
              <a:rPr lang="it-IT" sz="2400" dirty="0" err="1"/>
              <a:t>Aleria</a:t>
            </a:r>
            <a:r>
              <a:rPr lang="it-IT" sz="2400" dirty="0"/>
              <a:t> per una visita della città. Al termine rientrano al porto e trascorrono la notte a bordo.</a:t>
            </a:r>
          </a:p>
        </p:txBody>
      </p:sp>
      <p:sp>
        <p:nvSpPr>
          <p:cNvPr id="6" name="CasellaDiTesto 5">
            <a:extLst>
              <a:ext uri="{FF2B5EF4-FFF2-40B4-BE49-F238E27FC236}">
                <a16:creationId xmlns:a16="http://schemas.microsoft.com/office/drawing/2014/main" id="{EA2A9FAD-9819-4BB5-ADAF-6136427FD553}"/>
              </a:ext>
            </a:extLst>
          </p:cNvPr>
          <p:cNvSpPr txBox="1"/>
          <p:nvPr/>
        </p:nvSpPr>
        <p:spPr>
          <a:xfrm>
            <a:off x="3419872" y="44624"/>
            <a:ext cx="3960440" cy="338554"/>
          </a:xfrm>
          <a:prstGeom prst="rect">
            <a:avLst/>
          </a:prstGeom>
          <a:noFill/>
        </p:spPr>
        <p:txBody>
          <a:bodyPr wrap="square" rtlCol="0">
            <a:spAutoFit/>
          </a:bodyPr>
          <a:lstStyle/>
          <a:p>
            <a:r>
              <a:rPr lang="it-IT" dirty="0"/>
              <a:t>PROGETTAZIONE</a:t>
            </a:r>
          </a:p>
        </p:txBody>
      </p:sp>
      <p:pic>
        <p:nvPicPr>
          <p:cNvPr id="2" name="Immagin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5576" y="3154328"/>
            <a:ext cx="3190872" cy="3544126"/>
          </a:xfrm>
          <a:prstGeom prst="rect">
            <a:avLst/>
          </a:prstGeom>
        </p:spPr>
      </p:pic>
      <p:pic>
        <p:nvPicPr>
          <p:cNvPr id="3" name="Immagin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35830" y="3933056"/>
            <a:ext cx="4101571" cy="2196619"/>
          </a:xfrm>
          <a:prstGeom prst="rect">
            <a:avLst/>
          </a:prstGeom>
        </p:spPr>
      </p:pic>
    </p:spTree>
    <p:extLst>
      <p:ext uri="{BB962C8B-B14F-4D97-AF65-F5344CB8AC3E}">
        <p14:creationId xmlns:p14="http://schemas.microsoft.com/office/powerpoint/2010/main" val="6962700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707535C-8EB0-4B6C-A012-B29BAC55E132}"/>
              </a:ext>
            </a:extLst>
          </p:cNvPr>
          <p:cNvSpPr txBox="1"/>
          <p:nvPr/>
        </p:nvSpPr>
        <p:spPr>
          <a:xfrm>
            <a:off x="1403648" y="548680"/>
            <a:ext cx="6624736" cy="1384995"/>
          </a:xfrm>
          <a:prstGeom prst="rect">
            <a:avLst/>
          </a:prstGeom>
          <a:noFill/>
        </p:spPr>
        <p:txBody>
          <a:bodyPr wrap="square" rtlCol="0">
            <a:spAutoFit/>
          </a:bodyPr>
          <a:lstStyle/>
          <a:p>
            <a:r>
              <a:rPr lang="it-IT" sz="2800" dirty="0"/>
              <a:t>Il giorno dopo partono nuovamente, verso Cagliari, dove arrivano alle ore 9:00. Visitano la città e alle 17:00 si imbarcano.</a:t>
            </a:r>
          </a:p>
        </p:txBody>
      </p:sp>
      <p:sp>
        <p:nvSpPr>
          <p:cNvPr id="3" name="CasellaDiTesto 2">
            <a:extLst>
              <a:ext uri="{FF2B5EF4-FFF2-40B4-BE49-F238E27FC236}">
                <a16:creationId xmlns:a16="http://schemas.microsoft.com/office/drawing/2014/main" id="{5A4D32C5-7AC7-4CB6-BE29-966E0F4E935D}"/>
              </a:ext>
            </a:extLst>
          </p:cNvPr>
          <p:cNvSpPr txBox="1"/>
          <p:nvPr/>
        </p:nvSpPr>
        <p:spPr>
          <a:xfrm>
            <a:off x="3563888" y="33237"/>
            <a:ext cx="3888432" cy="338554"/>
          </a:xfrm>
          <a:prstGeom prst="rect">
            <a:avLst/>
          </a:prstGeom>
          <a:noFill/>
        </p:spPr>
        <p:txBody>
          <a:bodyPr wrap="square" rtlCol="0">
            <a:spAutoFit/>
          </a:bodyPr>
          <a:lstStyle/>
          <a:p>
            <a:r>
              <a:rPr lang="it-IT" dirty="0"/>
              <a:t>PROGETTAZIONE</a:t>
            </a:r>
          </a:p>
        </p:txBody>
      </p:sp>
      <p:pic>
        <p:nvPicPr>
          <p:cNvPr id="4" name="Immagin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15816" y="2060848"/>
            <a:ext cx="2465762" cy="4562160"/>
          </a:xfrm>
          <a:prstGeom prst="rect">
            <a:avLst/>
          </a:prstGeom>
        </p:spPr>
      </p:pic>
    </p:spTree>
    <p:extLst>
      <p:ext uri="{BB962C8B-B14F-4D97-AF65-F5344CB8AC3E}">
        <p14:creationId xmlns:p14="http://schemas.microsoft.com/office/powerpoint/2010/main" val="41087970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386088F4-751B-47D9-B53B-16A86CF0B6DA}"/>
              </a:ext>
            </a:extLst>
          </p:cNvPr>
          <p:cNvSpPr txBox="1"/>
          <p:nvPr/>
        </p:nvSpPr>
        <p:spPr>
          <a:xfrm>
            <a:off x="899592" y="357917"/>
            <a:ext cx="7488832" cy="2677656"/>
          </a:xfrm>
          <a:prstGeom prst="rect">
            <a:avLst/>
          </a:prstGeom>
          <a:noFill/>
        </p:spPr>
        <p:txBody>
          <a:bodyPr wrap="square" rtlCol="0">
            <a:spAutoFit/>
          </a:bodyPr>
          <a:lstStyle/>
          <a:p>
            <a:r>
              <a:rPr lang="it-IT" sz="2400" dirty="0"/>
              <a:t>Alle 18:00 la nave parte e si dirige verso la zona di Porto </a:t>
            </a:r>
            <a:r>
              <a:rPr lang="it-IT" sz="2400" dirty="0" err="1"/>
              <a:t>Perd’e</a:t>
            </a:r>
            <a:r>
              <a:rPr lang="it-IT" sz="2400" dirty="0"/>
              <a:t> Sali, dove arriva in serata. I passeggeri trascorrono la notte a bordo . La mattina successiva un autobus li accompagna a Nora per la visita del sito. Al termine della visita rientrano al porto di Porto </a:t>
            </a:r>
            <a:r>
              <a:rPr lang="it-IT" sz="2400" dirty="0" err="1"/>
              <a:t>Perd’e</a:t>
            </a:r>
            <a:r>
              <a:rPr lang="it-IT" sz="2400" dirty="0"/>
              <a:t> Sali .  Qui i partecipanti sbarcano definitivamente e rientrano a casa in autonomia.</a:t>
            </a:r>
          </a:p>
        </p:txBody>
      </p:sp>
      <p:sp>
        <p:nvSpPr>
          <p:cNvPr id="3" name="CasellaDiTesto 2">
            <a:extLst>
              <a:ext uri="{FF2B5EF4-FFF2-40B4-BE49-F238E27FC236}">
                <a16:creationId xmlns:a16="http://schemas.microsoft.com/office/drawing/2014/main" id="{9C9BDE6A-6A27-4A03-AAA5-0659D2A0B3BF}"/>
              </a:ext>
            </a:extLst>
          </p:cNvPr>
          <p:cNvSpPr txBox="1"/>
          <p:nvPr/>
        </p:nvSpPr>
        <p:spPr>
          <a:xfrm>
            <a:off x="3347864" y="19363"/>
            <a:ext cx="3600400" cy="338554"/>
          </a:xfrm>
          <a:prstGeom prst="rect">
            <a:avLst/>
          </a:prstGeom>
          <a:noFill/>
        </p:spPr>
        <p:txBody>
          <a:bodyPr wrap="square" rtlCol="0">
            <a:spAutoFit/>
          </a:bodyPr>
          <a:lstStyle/>
          <a:p>
            <a:r>
              <a:rPr lang="it-IT" dirty="0"/>
              <a:t>PROGETTAZIONE</a:t>
            </a:r>
          </a:p>
        </p:txBody>
      </p:sp>
      <p:pic>
        <p:nvPicPr>
          <p:cNvPr id="4" name="Immagin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555776" y="3169530"/>
            <a:ext cx="4536504" cy="3222403"/>
          </a:xfrm>
          <a:prstGeom prst="rect">
            <a:avLst/>
          </a:prstGeom>
        </p:spPr>
      </p:pic>
    </p:spTree>
    <p:extLst>
      <p:ext uri="{BB962C8B-B14F-4D97-AF65-F5344CB8AC3E}">
        <p14:creationId xmlns:p14="http://schemas.microsoft.com/office/powerpoint/2010/main" val="32283505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87F6DEAB-AA47-481F-AD1B-F807213915EB}"/>
              </a:ext>
            </a:extLst>
          </p:cNvPr>
          <p:cNvSpPr txBox="1"/>
          <p:nvPr/>
        </p:nvSpPr>
        <p:spPr>
          <a:xfrm>
            <a:off x="3299858" y="-83797"/>
            <a:ext cx="4104456" cy="338554"/>
          </a:xfrm>
          <a:prstGeom prst="rect">
            <a:avLst/>
          </a:prstGeom>
          <a:noFill/>
        </p:spPr>
        <p:txBody>
          <a:bodyPr wrap="square" rtlCol="0">
            <a:spAutoFit/>
          </a:bodyPr>
          <a:lstStyle/>
          <a:p>
            <a:r>
              <a:rPr lang="it-IT" dirty="0">
                <a:solidFill>
                  <a:srgbClr val="0033CC"/>
                </a:solidFill>
              </a:rPr>
              <a:t>PROGETTAZIONE</a:t>
            </a:r>
          </a:p>
        </p:txBody>
      </p:sp>
      <p:sp>
        <p:nvSpPr>
          <p:cNvPr id="5" name="CasellaDiTesto 4">
            <a:extLst>
              <a:ext uri="{FF2B5EF4-FFF2-40B4-BE49-F238E27FC236}">
                <a16:creationId xmlns:a16="http://schemas.microsoft.com/office/drawing/2014/main" id="{56529539-F1B0-4F37-9755-44F1CB55862C}"/>
              </a:ext>
            </a:extLst>
          </p:cNvPr>
          <p:cNvSpPr txBox="1"/>
          <p:nvPr/>
        </p:nvSpPr>
        <p:spPr>
          <a:xfrm>
            <a:off x="3419872" y="476672"/>
            <a:ext cx="5616624" cy="5544616"/>
          </a:xfrm>
          <a:prstGeom prst="rect">
            <a:avLst/>
          </a:prstGeom>
          <a:noFill/>
        </p:spPr>
        <p:txBody>
          <a:bodyPr wrap="square" rtlCol="0">
            <a:spAutoFit/>
          </a:bodyPr>
          <a:lstStyle/>
          <a:p>
            <a:endParaRPr lang="it-IT" dirty="0"/>
          </a:p>
        </p:txBody>
      </p:sp>
      <p:pic>
        <p:nvPicPr>
          <p:cNvPr id="7" name="Immagine 6">
            <a:extLst>
              <a:ext uri="{FF2B5EF4-FFF2-40B4-BE49-F238E27FC236}">
                <a16:creationId xmlns:a16="http://schemas.microsoft.com/office/drawing/2014/main" id="{AA7D3056-6106-49BD-B718-AB1D1088D571}"/>
              </a:ext>
            </a:extLst>
          </p:cNvPr>
          <p:cNvPicPr>
            <a:picLocks noChangeAspect="1"/>
          </p:cNvPicPr>
          <p:nvPr/>
        </p:nvPicPr>
        <p:blipFill>
          <a:blip r:embed="rId2"/>
          <a:stretch>
            <a:fillRect/>
          </a:stretch>
        </p:blipFill>
        <p:spPr>
          <a:xfrm>
            <a:off x="395536" y="486594"/>
            <a:ext cx="7620000" cy="5715000"/>
          </a:xfrm>
          <a:prstGeom prst="rect">
            <a:avLst/>
          </a:prstGeom>
        </p:spPr>
      </p:pic>
      <p:sp>
        <p:nvSpPr>
          <p:cNvPr id="9" name="CasellaDiTesto 8">
            <a:extLst>
              <a:ext uri="{FF2B5EF4-FFF2-40B4-BE49-F238E27FC236}">
                <a16:creationId xmlns:a16="http://schemas.microsoft.com/office/drawing/2014/main" id="{B6785D2E-1CAB-46FB-98BA-87ACEEDB9A66}"/>
              </a:ext>
            </a:extLst>
          </p:cNvPr>
          <p:cNvSpPr txBox="1"/>
          <p:nvPr/>
        </p:nvSpPr>
        <p:spPr>
          <a:xfrm>
            <a:off x="3017404" y="124430"/>
            <a:ext cx="4248472" cy="338554"/>
          </a:xfrm>
          <a:prstGeom prst="rect">
            <a:avLst/>
          </a:prstGeom>
          <a:noFill/>
        </p:spPr>
        <p:txBody>
          <a:bodyPr wrap="square" rtlCol="0">
            <a:spAutoFit/>
          </a:bodyPr>
          <a:lstStyle/>
          <a:p>
            <a:r>
              <a:rPr lang="it-IT" dirty="0" err="1"/>
              <a:t>Jeanneau</a:t>
            </a:r>
            <a:r>
              <a:rPr lang="it-IT" dirty="0"/>
              <a:t> </a:t>
            </a:r>
            <a:r>
              <a:rPr lang="it-IT" dirty="0" err="1"/>
              <a:t>Sun</a:t>
            </a:r>
            <a:r>
              <a:rPr lang="it-IT" dirty="0"/>
              <a:t> </a:t>
            </a:r>
            <a:r>
              <a:rPr lang="it-IT" dirty="0" err="1"/>
              <a:t>Odyssey</a:t>
            </a:r>
            <a:r>
              <a:rPr lang="it-IT" dirty="0"/>
              <a:t> 519</a:t>
            </a:r>
          </a:p>
        </p:txBody>
      </p:sp>
    </p:spTree>
    <p:extLst>
      <p:ext uri="{BB962C8B-B14F-4D97-AF65-F5344CB8AC3E}">
        <p14:creationId xmlns:p14="http://schemas.microsoft.com/office/powerpoint/2010/main" val="4758105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A4B2FB19-1EBD-41C4-9D2A-ECB98DA82C3F}"/>
              </a:ext>
            </a:extLst>
          </p:cNvPr>
          <p:cNvSpPr txBox="1"/>
          <p:nvPr/>
        </p:nvSpPr>
        <p:spPr>
          <a:xfrm>
            <a:off x="2987824" y="0"/>
            <a:ext cx="5832648" cy="338554"/>
          </a:xfrm>
          <a:prstGeom prst="rect">
            <a:avLst/>
          </a:prstGeom>
          <a:noFill/>
        </p:spPr>
        <p:txBody>
          <a:bodyPr wrap="square" rtlCol="0">
            <a:spAutoFit/>
          </a:bodyPr>
          <a:lstStyle/>
          <a:p>
            <a:r>
              <a:rPr lang="it-IT" dirty="0"/>
              <a:t>PROGETTAZIONE: COSTI</a:t>
            </a:r>
          </a:p>
        </p:txBody>
      </p:sp>
      <p:sp>
        <p:nvSpPr>
          <p:cNvPr id="5" name="CasellaDiTesto 4">
            <a:extLst>
              <a:ext uri="{FF2B5EF4-FFF2-40B4-BE49-F238E27FC236}">
                <a16:creationId xmlns:a16="http://schemas.microsoft.com/office/drawing/2014/main" id="{458C7FE8-DB41-4FC9-B021-88771C2E0BF9}"/>
              </a:ext>
            </a:extLst>
          </p:cNvPr>
          <p:cNvSpPr txBox="1"/>
          <p:nvPr/>
        </p:nvSpPr>
        <p:spPr>
          <a:xfrm>
            <a:off x="2123728" y="569191"/>
            <a:ext cx="6624736" cy="5693866"/>
          </a:xfrm>
          <a:prstGeom prst="rect">
            <a:avLst/>
          </a:prstGeom>
          <a:noFill/>
        </p:spPr>
        <p:txBody>
          <a:bodyPr wrap="square" rtlCol="0">
            <a:spAutoFit/>
          </a:bodyPr>
          <a:lstStyle/>
          <a:p>
            <a:r>
              <a:rPr lang="it-IT" sz="2800" dirty="0">
                <a:solidFill>
                  <a:schemeClr val="bg1"/>
                </a:solidFill>
              </a:rPr>
              <a:t>1) 👨‍✈️ EQUIPAGGIO (RIDOTTO)</a:t>
            </a:r>
          </a:p>
          <a:p>
            <a:r>
              <a:rPr lang="it-IT" sz="2800" dirty="0"/>
              <a:t>💰 Tariffe reali Mediterraneo</a:t>
            </a:r>
          </a:p>
          <a:p>
            <a:r>
              <a:rPr lang="it-IT" sz="2800" dirty="0"/>
              <a:t>Skipper: 230–275 €/giorno</a:t>
            </a:r>
          </a:p>
          <a:p>
            <a:r>
              <a:rPr lang="it-IT" sz="2800" dirty="0"/>
              <a:t>Marinaio: 180–220 €/giorno</a:t>
            </a:r>
          </a:p>
          <a:p>
            <a:r>
              <a:rPr lang="it-IT" sz="2800" dirty="0"/>
              <a:t>📊 Totale 7 giorni</a:t>
            </a:r>
          </a:p>
          <a:p>
            <a:r>
              <a:rPr lang="it-IT" sz="2800" dirty="0"/>
              <a:t>Skipper: ~1.700 €</a:t>
            </a:r>
          </a:p>
          <a:p>
            <a:r>
              <a:rPr lang="it-IT" sz="2800" dirty="0"/>
              <a:t>Marinaio: ~1.350 €</a:t>
            </a:r>
          </a:p>
          <a:p>
            <a:r>
              <a:rPr lang="it-IT" sz="2800" dirty="0"/>
              <a:t>🍽️ vitto equipaggio</a:t>
            </a:r>
          </a:p>
          <a:p>
            <a:r>
              <a:rPr lang="it-IT" sz="2800" dirty="0"/>
              <a:t>~180 €</a:t>
            </a:r>
          </a:p>
          <a:p>
            <a:r>
              <a:rPr lang="it-IT" sz="2800" dirty="0"/>
              <a:t>💰 TOTALE EQUIPAGGIO</a:t>
            </a:r>
          </a:p>
          <a:p>
            <a:r>
              <a:rPr lang="it-IT" sz="2800" dirty="0"/>
              <a:t>👉 3.200 – 3.300 €</a:t>
            </a:r>
          </a:p>
          <a:p>
            <a:r>
              <a:rPr lang="it-IT" sz="2800" dirty="0"/>
              <a:t>👉 A persona:</a:t>
            </a:r>
          </a:p>
          <a:p>
            <a:r>
              <a:rPr lang="it-IT" sz="2800" dirty="0"/>
              <a:t>320 – 330 €</a:t>
            </a:r>
          </a:p>
        </p:txBody>
      </p:sp>
    </p:spTree>
    <p:extLst>
      <p:ext uri="{BB962C8B-B14F-4D97-AF65-F5344CB8AC3E}">
        <p14:creationId xmlns:p14="http://schemas.microsoft.com/office/powerpoint/2010/main" val="29794703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A4B2FB19-1EBD-41C4-9D2A-ECB98DA82C3F}"/>
              </a:ext>
            </a:extLst>
          </p:cNvPr>
          <p:cNvSpPr txBox="1"/>
          <p:nvPr/>
        </p:nvSpPr>
        <p:spPr>
          <a:xfrm>
            <a:off x="3203848" y="0"/>
            <a:ext cx="5832648" cy="338554"/>
          </a:xfrm>
          <a:prstGeom prst="rect">
            <a:avLst/>
          </a:prstGeom>
          <a:noFill/>
        </p:spPr>
        <p:txBody>
          <a:bodyPr wrap="square" rtlCol="0">
            <a:spAutoFit/>
          </a:bodyPr>
          <a:lstStyle/>
          <a:p>
            <a:r>
              <a:rPr lang="it-IT" dirty="0"/>
              <a:t>PROGETTAZIONE</a:t>
            </a:r>
          </a:p>
        </p:txBody>
      </p:sp>
      <p:sp>
        <p:nvSpPr>
          <p:cNvPr id="6" name="CasellaDiTesto 5">
            <a:extLst>
              <a:ext uri="{FF2B5EF4-FFF2-40B4-BE49-F238E27FC236}">
                <a16:creationId xmlns:a16="http://schemas.microsoft.com/office/drawing/2014/main" id="{35D167BE-4EBD-4174-8AE0-47AA85F26C8B}"/>
              </a:ext>
            </a:extLst>
          </p:cNvPr>
          <p:cNvSpPr txBox="1"/>
          <p:nvPr/>
        </p:nvSpPr>
        <p:spPr>
          <a:xfrm>
            <a:off x="2411760" y="1772816"/>
            <a:ext cx="4536504" cy="2246769"/>
          </a:xfrm>
          <a:prstGeom prst="rect">
            <a:avLst/>
          </a:prstGeom>
          <a:noFill/>
        </p:spPr>
        <p:txBody>
          <a:bodyPr wrap="square" rtlCol="0">
            <a:spAutoFit/>
          </a:bodyPr>
          <a:lstStyle/>
          <a:p>
            <a:r>
              <a:rPr lang="it-IT" sz="2800" dirty="0">
                <a:solidFill>
                  <a:schemeClr val="bg1"/>
                </a:solidFill>
              </a:rPr>
              <a:t>2) ⛵ NOLEGGIO BARCA</a:t>
            </a:r>
          </a:p>
          <a:p>
            <a:r>
              <a:rPr lang="it-IT" sz="2800" dirty="0"/>
              <a:t>👉 </a:t>
            </a:r>
            <a:r>
              <a:rPr lang="it-IT" sz="2800" dirty="0" err="1"/>
              <a:t>Sun</a:t>
            </a:r>
            <a:r>
              <a:rPr lang="it-IT" sz="2800" dirty="0"/>
              <a:t> </a:t>
            </a:r>
            <a:r>
              <a:rPr lang="it-IT" sz="2800" dirty="0" err="1"/>
              <a:t>Odyssey</a:t>
            </a:r>
            <a:r>
              <a:rPr lang="it-IT" sz="2800" dirty="0"/>
              <a:t> 519 in estate:</a:t>
            </a:r>
          </a:p>
          <a:p>
            <a:r>
              <a:rPr lang="it-IT" sz="2800" dirty="0"/>
              <a:t>5.000 – 5.800 €</a:t>
            </a:r>
          </a:p>
          <a:p>
            <a:r>
              <a:rPr lang="it-IT" sz="2800" dirty="0"/>
              <a:t>👉 A persona:</a:t>
            </a:r>
          </a:p>
          <a:p>
            <a:r>
              <a:rPr lang="it-IT" sz="2800" dirty="0"/>
              <a:t>500 – 580 €</a:t>
            </a:r>
          </a:p>
        </p:txBody>
      </p:sp>
    </p:spTree>
    <p:extLst>
      <p:ext uri="{BB962C8B-B14F-4D97-AF65-F5344CB8AC3E}">
        <p14:creationId xmlns:p14="http://schemas.microsoft.com/office/powerpoint/2010/main" val="36311035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A4B2FB19-1EBD-41C4-9D2A-ECB98DA82C3F}"/>
              </a:ext>
            </a:extLst>
          </p:cNvPr>
          <p:cNvSpPr txBox="1"/>
          <p:nvPr/>
        </p:nvSpPr>
        <p:spPr>
          <a:xfrm>
            <a:off x="3779912" y="0"/>
            <a:ext cx="5832648" cy="338554"/>
          </a:xfrm>
          <a:prstGeom prst="rect">
            <a:avLst/>
          </a:prstGeom>
          <a:noFill/>
        </p:spPr>
        <p:txBody>
          <a:bodyPr wrap="square" rtlCol="0">
            <a:spAutoFit/>
          </a:bodyPr>
          <a:lstStyle/>
          <a:p>
            <a:r>
              <a:rPr lang="it-IT" dirty="0"/>
              <a:t>PROGETTAZIONE</a:t>
            </a:r>
          </a:p>
        </p:txBody>
      </p:sp>
      <p:sp>
        <p:nvSpPr>
          <p:cNvPr id="7" name="CasellaDiTesto 6">
            <a:extLst>
              <a:ext uri="{FF2B5EF4-FFF2-40B4-BE49-F238E27FC236}">
                <a16:creationId xmlns:a16="http://schemas.microsoft.com/office/drawing/2014/main" id="{2B8D5DA9-DE6E-4BD8-A17C-704108207479}"/>
              </a:ext>
            </a:extLst>
          </p:cNvPr>
          <p:cNvSpPr txBox="1"/>
          <p:nvPr/>
        </p:nvSpPr>
        <p:spPr>
          <a:xfrm>
            <a:off x="1907704" y="404664"/>
            <a:ext cx="5328592" cy="5693866"/>
          </a:xfrm>
          <a:prstGeom prst="rect">
            <a:avLst/>
          </a:prstGeom>
          <a:noFill/>
        </p:spPr>
        <p:txBody>
          <a:bodyPr wrap="square" rtlCol="0">
            <a:spAutoFit/>
          </a:bodyPr>
          <a:lstStyle/>
          <a:p>
            <a:r>
              <a:rPr lang="it-IT" sz="2800" dirty="0">
                <a:solidFill>
                  <a:schemeClr val="bg1"/>
                </a:solidFill>
              </a:rPr>
              <a:t>3) ⛽ CARBURANTE (aggiornato realistico)</a:t>
            </a:r>
          </a:p>
          <a:p>
            <a:r>
              <a:rPr lang="it-IT" sz="2800" dirty="0"/>
              <a:t>Itinerario con:</a:t>
            </a:r>
          </a:p>
          <a:p>
            <a:r>
              <a:rPr lang="it-IT" sz="2800" dirty="0"/>
              <a:t>lunghe tratte a vela</a:t>
            </a:r>
          </a:p>
          <a:p>
            <a:r>
              <a:rPr lang="it-IT" sz="2800" dirty="0"/>
              <a:t>motore solo manovre + attraversate leggere</a:t>
            </a:r>
          </a:p>
          <a:p>
            <a:r>
              <a:rPr lang="it-IT" sz="2800" dirty="0"/>
              <a:t>📊 Consumo realistico:</a:t>
            </a:r>
          </a:p>
          <a:p>
            <a:r>
              <a:rPr lang="it-IT" sz="2800" dirty="0"/>
              <a:t>140 – 200 L</a:t>
            </a:r>
          </a:p>
          <a:p>
            <a:r>
              <a:rPr lang="it-IT" sz="2800" dirty="0"/>
              <a:t>💰 costo:</a:t>
            </a:r>
          </a:p>
          <a:p>
            <a:r>
              <a:rPr lang="it-IT" sz="2800" dirty="0"/>
              <a:t>1,8 – 2,2 €/L</a:t>
            </a:r>
          </a:p>
          <a:p>
            <a:r>
              <a:rPr lang="it-IT" sz="2800" dirty="0"/>
              <a:t>👉 250 – 440 € totale</a:t>
            </a:r>
          </a:p>
          <a:p>
            <a:r>
              <a:rPr lang="it-IT" sz="2800" dirty="0"/>
              <a:t>👉 A persona:</a:t>
            </a:r>
          </a:p>
          <a:p>
            <a:r>
              <a:rPr lang="it-IT" sz="2800" dirty="0"/>
              <a:t>25 – 44 €</a:t>
            </a:r>
          </a:p>
        </p:txBody>
      </p:sp>
    </p:spTree>
    <p:extLst>
      <p:ext uri="{BB962C8B-B14F-4D97-AF65-F5344CB8AC3E}">
        <p14:creationId xmlns:p14="http://schemas.microsoft.com/office/powerpoint/2010/main" val="30121655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57A7DD89-5445-477E-B957-FA890EB89A78}"/>
              </a:ext>
            </a:extLst>
          </p:cNvPr>
          <p:cNvSpPr txBox="1"/>
          <p:nvPr/>
        </p:nvSpPr>
        <p:spPr>
          <a:xfrm>
            <a:off x="3131840" y="620688"/>
            <a:ext cx="2952328" cy="5693866"/>
          </a:xfrm>
          <a:prstGeom prst="rect">
            <a:avLst/>
          </a:prstGeom>
          <a:noFill/>
        </p:spPr>
        <p:txBody>
          <a:bodyPr wrap="square" rtlCol="0">
            <a:spAutoFit/>
          </a:bodyPr>
          <a:lstStyle/>
          <a:p>
            <a:r>
              <a:rPr lang="it-IT" sz="2800" dirty="0">
                <a:solidFill>
                  <a:schemeClr val="bg1"/>
                </a:solidFill>
              </a:rPr>
              <a:t>4) ⚓ ORMEGGI + SOSTE</a:t>
            </a:r>
          </a:p>
          <a:p>
            <a:r>
              <a:rPr lang="it-IT" sz="2800" dirty="0"/>
              <a:t>🌙 2 notti in porto:</a:t>
            </a:r>
          </a:p>
          <a:p>
            <a:r>
              <a:rPr lang="it-IT" sz="2800" dirty="0"/>
              <a:t>Ajaccio</a:t>
            </a:r>
          </a:p>
          <a:p>
            <a:r>
              <a:rPr lang="it-IT" sz="2800" dirty="0"/>
              <a:t>Porto </a:t>
            </a:r>
            <a:r>
              <a:rPr lang="it-IT" sz="2800" dirty="0" err="1"/>
              <a:t>Pede</a:t>
            </a:r>
            <a:r>
              <a:rPr lang="it-IT" sz="2800" dirty="0"/>
              <a:t> Sali</a:t>
            </a:r>
          </a:p>
          <a:p>
            <a:r>
              <a:rPr lang="it-IT" sz="2800" dirty="0"/>
              <a:t>☀️ soste diurne (3 porti)</a:t>
            </a:r>
          </a:p>
          <a:p>
            <a:r>
              <a:rPr lang="it-IT" sz="2800" dirty="0"/>
              <a:t>📊 Totale realistico:</a:t>
            </a:r>
          </a:p>
          <a:p>
            <a:r>
              <a:rPr lang="it-IT" sz="2800" dirty="0"/>
              <a:t>👉 370 – 650 € barca</a:t>
            </a:r>
          </a:p>
          <a:p>
            <a:r>
              <a:rPr lang="it-IT" sz="2800" dirty="0"/>
              <a:t>👉 A persona:</a:t>
            </a:r>
          </a:p>
          <a:p>
            <a:r>
              <a:rPr lang="it-IT" sz="2800" dirty="0"/>
              <a:t>37 – 65 €</a:t>
            </a:r>
          </a:p>
        </p:txBody>
      </p:sp>
    </p:spTree>
    <p:extLst>
      <p:ext uri="{BB962C8B-B14F-4D97-AF65-F5344CB8AC3E}">
        <p14:creationId xmlns:p14="http://schemas.microsoft.com/office/powerpoint/2010/main" val="35018378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17A207C-6568-4B6B-BB92-BF53241A343D}"/>
              </a:ext>
            </a:extLst>
          </p:cNvPr>
          <p:cNvSpPr txBox="1"/>
          <p:nvPr/>
        </p:nvSpPr>
        <p:spPr>
          <a:xfrm>
            <a:off x="2411760" y="4509120"/>
            <a:ext cx="5112568" cy="954107"/>
          </a:xfrm>
          <a:prstGeom prst="rect">
            <a:avLst/>
          </a:prstGeom>
          <a:noFill/>
        </p:spPr>
        <p:txBody>
          <a:bodyPr wrap="square" rtlCol="0">
            <a:spAutoFit/>
          </a:bodyPr>
          <a:lstStyle/>
          <a:p>
            <a:r>
              <a:rPr lang="it-IT" sz="2800" dirty="0">
                <a:solidFill>
                  <a:schemeClr val="bg1"/>
                </a:solidFill>
              </a:rPr>
              <a:t>💰 TOTALE FINALE</a:t>
            </a:r>
          </a:p>
          <a:p>
            <a:r>
              <a:rPr lang="it-IT" sz="2800" dirty="0"/>
              <a:t>👉 1.057 – 1.264 € a persona</a:t>
            </a:r>
          </a:p>
        </p:txBody>
      </p:sp>
      <p:sp>
        <p:nvSpPr>
          <p:cNvPr id="3" name="CasellaDiTesto 2">
            <a:extLst>
              <a:ext uri="{FF2B5EF4-FFF2-40B4-BE49-F238E27FC236}">
                <a16:creationId xmlns:a16="http://schemas.microsoft.com/office/drawing/2014/main" id="{AD34EFEF-448A-4E0B-8E13-EB3A9016F419}"/>
              </a:ext>
            </a:extLst>
          </p:cNvPr>
          <p:cNvSpPr txBox="1"/>
          <p:nvPr/>
        </p:nvSpPr>
        <p:spPr>
          <a:xfrm>
            <a:off x="2627784" y="836712"/>
            <a:ext cx="5040560" cy="2246769"/>
          </a:xfrm>
          <a:prstGeom prst="rect">
            <a:avLst/>
          </a:prstGeom>
          <a:noFill/>
        </p:spPr>
        <p:txBody>
          <a:bodyPr wrap="square" rtlCol="0">
            <a:spAutoFit/>
          </a:bodyPr>
          <a:lstStyle/>
          <a:p>
            <a:r>
              <a:rPr lang="it-IT" sz="2800" dirty="0">
                <a:solidFill>
                  <a:schemeClr val="bg1"/>
                </a:solidFill>
              </a:rPr>
              <a:t>5) 🍝 CAMBUSA</a:t>
            </a:r>
          </a:p>
          <a:p>
            <a:r>
              <a:rPr lang="it-IT" sz="2800" dirty="0"/>
              <a:t>Per 10 persone / 7 giorni:</a:t>
            </a:r>
          </a:p>
          <a:p>
            <a:r>
              <a:rPr lang="it-IT" sz="2800" dirty="0"/>
              <a:t>👉 1.750 – 2.450 €</a:t>
            </a:r>
          </a:p>
          <a:p>
            <a:r>
              <a:rPr lang="it-IT" sz="2800" dirty="0"/>
              <a:t>👉 A persona:</a:t>
            </a:r>
          </a:p>
          <a:p>
            <a:r>
              <a:rPr lang="it-IT" sz="2800" dirty="0"/>
              <a:t>175 – 245 €</a:t>
            </a:r>
          </a:p>
        </p:txBody>
      </p:sp>
    </p:spTree>
    <p:extLst>
      <p:ext uri="{BB962C8B-B14F-4D97-AF65-F5344CB8AC3E}">
        <p14:creationId xmlns:p14="http://schemas.microsoft.com/office/powerpoint/2010/main" val="10655373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539552" y="-277961"/>
            <a:ext cx="4680520" cy="1077218"/>
          </a:xfrm>
          <a:prstGeom prst="rect">
            <a:avLst/>
          </a:prstGeom>
          <a:noFill/>
        </p:spPr>
        <p:txBody>
          <a:bodyPr wrap="square" rtlCol="0">
            <a:spAutoFit/>
          </a:bodyPr>
          <a:lstStyle/>
          <a:p>
            <a:r>
              <a:rPr lang="it-IT" sz="3200" dirty="0">
                <a:solidFill>
                  <a:srgbClr val="FF0000"/>
                </a:solidFill>
              </a:rPr>
              <a:t>                               </a:t>
            </a:r>
            <a:r>
              <a:rPr lang="it-IT" sz="3200" b="1" dirty="0">
                <a:solidFill>
                  <a:srgbClr val="0033CC"/>
                </a:solidFill>
                <a:latin typeface="Arial Black" panose="020B0A04020102020204" pitchFamily="34" charset="0"/>
                <a:cs typeface="Times New Roman" panose="02020603050405020304" pitchFamily="18" charset="0"/>
              </a:rPr>
              <a:t>DEPLIANT</a:t>
            </a:r>
          </a:p>
        </p:txBody>
      </p:sp>
      <p:pic>
        <p:nvPicPr>
          <p:cNvPr id="7" name="Immagine 6">
            <a:extLst>
              <a:ext uri="{FF2B5EF4-FFF2-40B4-BE49-F238E27FC236}">
                <a16:creationId xmlns:a16="http://schemas.microsoft.com/office/drawing/2014/main" id="{B215434B-9F6E-44CA-AA24-A8534955C92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51920" y="116631"/>
            <a:ext cx="4032448" cy="6048673"/>
          </a:xfrm>
          <a:prstGeom prst="rect">
            <a:avLst/>
          </a:prstGeom>
        </p:spPr>
      </p:pic>
    </p:spTree>
    <p:extLst>
      <p:ext uri="{BB962C8B-B14F-4D97-AF65-F5344CB8AC3E}">
        <p14:creationId xmlns:p14="http://schemas.microsoft.com/office/powerpoint/2010/main" val="5669697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0" y="304800"/>
            <a:ext cx="6400800" cy="1143000"/>
          </a:xfrm>
        </p:spPr>
        <p:txBody>
          <a:bodyPr lIns="92075" tIns="46038" rIns="92075" bIns="46038"/>
          <a:lstStyle/>
          <a:p>
            <a:pPr algn="l" eaLnBrk="1" hangingPunct="1"/>
            <a:r>
              <a:rPr lang="it-IT" sz="1800" dirty="0">
                <a:solidFill>
                  <a:srgbClr val="0000FF"/>
                </a:solidFill>
                <a:latin typeface="Arial Black" pitchFamily="34" charset="0"/>
              </a:rPr>
              <a:t>APPRENDIMENTO di GRUPPO </a:t>
            </a:r>
          </a:p>
        </p:txBody>
      </p:sp>
      <p:sp>
        <p:nvSpPr>
          <p:cNvPr id="43010" name="Rectangle 3"/>
          <p:cNvSpPr>
            <a:spLocks noGrp="1" noChangeArrowheads="1"/>
          </p:cNvSpPr>
          <p:nvPr>
            <p:ph type="body" idx="4294967295"/>
          </p:nvPr>
        </p:nvSpPr>
        <p:spPr>
          <a:xfrm>
            <a:off x="1347788" y="1773238"/>
            <a:ext cx="7796212" cy="4003675"/>
          </a:xfrm>
        </p:spPr>
        <p:txBody>
          <a:bodyPr/>
          <a:lstStyle/>
          <a:p>
            <a:pPr marL="533400" indent="-533400" eaLnBrk="1" hangingPunct="1">
              <a:lnSpc>
                <a:spcPct val="80000"/>
              </a:lnSpc>
              <a:buFontTx/>
              <a:buNone/>
            </a:pPr>
            <a:r>
              <a:rPr lang="it-IT" sz="1800" b="1" dirty="0"/>
              <a:t>……</a:t>
            </a:r>
          </a:p>
        </p:txBody>
      </p:sp>
      <p:sp>
        <p:nvSpPr>
          <p:cNvPr id="43011" name="Text Box 4"/>
          <p:cNvSpPr txBox="1">
            <a:spLocks noChangeArrowheads="1"/>
          </p:cNvSpPr>
          <p:nvPr/>
        </p:nvSpPr>
        <p:spPr bwMode="auto">
          <a:xfrm>
            <a:off x="1115616" y="1125538"/>
            <a:ext cx="7407672" cy="461665"/>
          </a:xfrm>
          <a:prstGeom prst="rect">
            <a:avLst/>
          </a:prstGeom>
          <a:noFill/>
          <a:ln w="9525">
            <a:noFill/>
            <a:miter lim="800000"/>
            <a:headEnd/>
            <a:tailEnd/>
          </a:ln>
        </p:spPr>
        <p:txBody>
          <a:bodyPr wrap="square">
            <a:spAutoFit/>
          </a:bodyPr>
          <a:lstStyle/>
          <a:p>
            <a:pPr>
              <a:spcBef>
                <a:spcPct val="50000"/>
              </a:spcBef>
            </a:pPr>
            <a:r>
              <a:rPr lang="it-IT" sz="1200" b="1" i="1" dirty="0">
                <a:solidFill>
                  <a:srgbClr val="993300"/>
                </a:solidFill>
                <a:latin typeface="Arial" pitchFamily="34" charset="0"/>
              </a:rPr>
              <a:t>Serve a raccogliere la riflessione su ciò che il gruppo di progetto ha appreso sul suo funzionamento interno e su ciò che suppone abbia appreso il contesto con cui ha </a:t>
            </a:r>
            <a:r>
              <a:rPr lang="it-IT" sz="1200" b="1" i="1" dirty="0" err="1">
                <a:solidFill>
                  <a:srgbClr val="993300"/>
                </a:solidFill>
                <a:latin typeface="Arial" pitchFamily="34" charset="0"/>
              </a:rPr>
              <a:t>intereagito</a:t>
            </a:r>
            <a:endParaRPr lang="it-IT" sz="1200" b="1" i="1" dirty="0">
              <a:solidFill>
                <a:srgbClr val="993300"/>
              </a:solidFill>
              <a:latin typeface="Arial" pitchFamily="34" charset="0"/>
            </a:endParaRPr>
          </a:p>
        </p:txBody>
      </p:sp>
      <p:pic>
        <p:nvPicPr>
          <p:cNvPr id="2" name="Immagin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640" y="1"/>
            <a:ext cx="9156640" cy="6957392"/>
          </a:xfrm>
          <a:prstGeom prst="rect">
            <a:avLst/>
          </a:prstGeom>
        </p:spPr>
      </p:pic>
    </p:spTree>
    <p:extLst>
      <p:ext uri="{BB962C8B-B14F-4D97-AF65-F5344CB8AC3E}">
        <p14:creationId xmlns:p14="http://schemas.microsoft.com/office/powerpoint/2010/main" val="42547322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59336" y="1484784"/>
            <a:ext cx="8025328" cy="3293209"/>
          </a:xfrm>
          <a:prstGeom prst="rect">
            <a:avLst/>
          </a:prstGeom>
          <a:noFill/>
        </p:spPr>
        <p:txBody>
          <a:bodyPr wrap="square" rtlCol="0">
            <a:spAutoFit/>
          </a:bodyPr>
          <a:lstStyle/>
          <a:p>
            <a:r>
              <a:rPr lang="it-IT" dirty="0"/>
              <a:t>Nel corso di questo progetto abbiamo compreso che ogni percorso (o “cammino”) rappresenta una tappa fondamentale nello sviluppo personale e professionale. Non si tratta solo di acquisire conoscenze, ma di crescere gradualmente attraverso esperienze, difficoltà e momenti di confronto, che contribuiscono a costruire la nostra identità.</a:t>
            </a:r>
          </a:p>
          <a:p>
            <a:r>
              <a:rPr lang="it-IT" dirty="0"/>
              <a:t>Abbiamo inoltre imparato a utilizzare un metodo di lavoro che ci consente di riflettere su noi stessi, riconoscere i nostri punti di forza e le aree di miglioramento. Questo processo di consapevolezza è essenziale per sviluppare una personalità solida, autentica e spendibile nel mercato del lavoro, dove non contano solo le competenze tecniche, ma anche le capacità relazionali e personali.</a:t>
            </a:r>
          </a:p>
          <a:p>
            <a:r>
              <a:rPr lang="it-IT" dirty="0"/>
              <a:t>Un altro aspetto fondamentale è stato l’apprendimento del lavoro di gruppo. Collaborare con gli altri ci ha insegnato a rispettare opinioni diverse, a comunicare in modo efficace e a gestire eventuali difficoltà o conflitti. Abbiamo capito che il lavoro di squadra permette di ottenere risultati migliori rispetto al lavoro individuale, grazie alla condivisione di idee e competenze.</a:t>
            </a:r>
          </a:p>
        </p:txBody>
      </p:sp>
      <p:sp>
        <p:nvSpPr>
          <p:cNvPr id="3" name="CasellaDiTesto 2"/>
          <p:cNvSpPr txBox="1"/>
          <p:nvPr/>
        </p:nvSpPr>
        <p:spPr>
          <a:xfrm>
            <a:off x="2051720" y="404664"/>
            <a:ext cx="5040560" cy="369332"/>
          </a:xfrm>
          <a:prstGeom prst="rect">
            <a:avLst/>
          </a:prstGeom>
          <a:noFill/>
        </p:spPr>
        <p:txBody>
          <a:bodyPr wrap="square" rtlCol="0">
            <a:spAutoFit/>
          </a:bodyPr>
          <a:lstStyle/>
          <a:p>
            <a:r>
              <a:rPr lang="it-IT" sz="1800" b="1" dirty="0"/>
              <a:t>APPRENDIMENTO DI GRUPPO</a:t>
            </a:r>
          </a:p>
        </p:txBody>
      </p:sp>
    </p:spTree>
    <p:extLst>
      <p:ext uri="{BB962C8B-B14F-4D97-AF65-F5344CB8AC3E}">
        <p14:creationId xmlns:p14="http://schemas.microsoft.com/office/powerpoint/2010/main" val="4680055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907704" y="44624"/>
            <a:ext cx="4968552" cy="461665"/>
          </a:xfrm>
          <a:prstGeom prst="rect">
            <a:avLst/>
          </a:prstGeom>
          <a:noFill/>
        </p:spPr>
        <p:txBody>
          <a:bodyPr wrap="square" rtlCol="0">
            <a:spAutoFit/>
          </a:bodyPr>
          <a:lstStyle/>
          <a:p>
            <a:r>
              <a:rPr lang="it-IT" sz="2400" dirty="0"/>
              <a:t>COSA ABBIAMO IMPARATO ?</a:t>
            </a:r>
          </a:p>
        </p:txBody>
      </p:sp>
      <p:sp>
        <p:nvSpPr>
          <p:cNvPr id="2" name="CasellaDiTesto 1">
            <a:extLst>
              <a:ext uri="{FF2B5EF4-FFF2-40B4-BE49-F238E27FC236}">
                <a16:creationId xmlns:a16="http://schemas.microsoft.com/office/drawing/2014/main" id="{C6941D0D-6EC0-49E3-A4DC-2B4097285D69}"/>
              </a:ext>
            </a:extLst>
          </p:cNvPr>
          <p:cNvSpPr txBox="1"/>
          <p:nvPr/>
        </p:nvSpPr>
        <p:spPr>
          <a:xfrm>
            <a:off x="1367644" y="908720"/>
            <a:ext cx="6408712" cy="4708981"/>
          </a:xfrm>
          <a:prstGeom prst="rect">
            <a:avLst/>
          </a:prstGeom>
          <a:noFill/>
        </p:spPr>
        <p:txBody>
          <a:bodyPr wrap="square" rtlCol="0">
            <a:spAutoFit/>
          </a:bodyPr>
          <a:lstStyle/>
          <a:p>
            <a:r>
              <a:rPr lang="it-IT" sz="2000" dirty="0"/>
              <a:t>Come gruppo abbiamo capito che la comunicazione è una parte fondamentale del lavoro, non solo per presentare il progetto finale, ma soprattutto per costruirlo insieme in modo efficace. Abbiamo imparato che è necessario usare un linguaggio chiaro, coerente e condiviso da tutti, evitando confusione e informazioni ripetute o disordinate . Inoltre abbiamo capito l’importanza di organizzarci internamente: dividerci i compiti, confrontarci continuamente e ascoltare le idee di tutti permette di migliorare il lavoro finale. La comunicazione non è quindi solo “parlare”, ma anche collaborare, correggersi e trovare una linea comune . Infine, abbiamo imparato che anche la presentazione del progetto deve seguire una struttura logica, così da guidare chi ascolta nella comprensione del percorso e rendere le informazioni più chiare e professionali.</a:t>
            </a:r>
          </a:p>
        </p:txBody>
      </p:sp>
    </p:spTree>
    <p:extLst>
      <p:ext uri="{BB962C8B-B14F-4D97-AF65-F5344CB8AC3E}">
        <p14:creationId xmlns:p14="http://schemas.microsoft.com/office/powerpoint/2010/main" val="17995053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11560" y="1782395"/>
            <a:ext cx="8064896" cy="3293209"/>
          </a:xfrm>
          <a:prstGeom prst="rect">
            <a:avLst/>
          </a:prstGeom>
        </p:spPr>
        <p:txBody>
          <a:bodyPr wrap="square">
            <a:spAutoFit/>
          </a:bodyPr>
          <a:lstStyle/>
          <a:p>
            <a:r>
              <a:rPr lang="it-IT" dirty="0"/>
              <a:t>Il progetto ha rappresentato un’importante occasione di crescita sotto diversi punti di vista. Abbiamo sviluppato una maggiore autonomia nell’organizzazione del lavoro, imparando a pianificare le attività, rispettare le scadenze e gestire il tempo in modo efficace.</a:t>
            </a:r>
          </a:p>
          <a:p>
            <a:r>
              <a:rPr lang="it-IT" dirty="0"/>
              <a:t>Abbiamo anche acquisito una maggiore consapevolezza delle nostre capacità, scoprendo talenti che non pensavamo di avere e migliorando competenze già presenti. Questo ci ha aiutato a rafforzare la fiducia in noi stessi e a sentirci più preparati ad affrontare nuove sfide.</a:t>
            </a:r>
          </a:p>
          <a:p>
            <a:r>
              <a:rPr lang="it-IT" dirty="0"/>
              <a:t>Dal punto di vista relazionale, abbiamo compreso quanto siano importanti la collaborazione, il dialogo e il rispetto reciproco. Lavorare insieme ci ha insegnato a costruire relazioni positive e a valorizzare il contributo di ogni membro del gruppo.</a:t>
            </a:r>
          </a:p>
          <a:p>
            <a:r>
              <a:rPr lang="it-IT" dirty="0"/>
              <a:t>Infine, questo progetto ci ha fatto capire che l’apprendimento non è solo legato alla teoria, ma soprattutto all’esperienza pratica. È proprio attraverso il “fare” che si consolidano le competenze e si sviluppano capacità utili per il futuro, sia nel percorso di studi che nel mondo del lavoro.</a:t>
            </a:r>
          </a:p>
        </p:txBody>
      </p:sp>
      <p:sp>
        <p:nvSpPr>
          <p:cNvPr id="3" name="CasellaDiTesto 2"/>
          <p:cNvSpPr txBox="1"/>
          <p:nvPr/>
        </p:nvSpPr>
        <p:spPr>
          <a:xfrm>
            <a:off x="1547664" y="692696"/>
            <a:ext cx="6012668" cy="369332"/>
          </a:xfrm>
          <a:prstGeom prst="rect">
            <a:avLst/>
          </a:prstGeom>
          <a:noFill/>
        </p:spPr>
        <p:txBody>
          <a:bodyPr wrap="square" rtlCol="0">
            <a:spAutoFit/>
          </a:bodyPr>
          <a:lstStyle/>
          <a:p>
            <a:r>
              <a:rPr lang="it-IT" sz="1800" b="1" dirty="0"/>
              <a:t>COSA ABBIAMO IMPARATO DA QUESTO PROGETTO</a:t>
            </a:r>
          </a:p>
        </p:txBody>
      </p:sp>
    </p:spTree>
    <p:extLst>
      <p:ext uri="{BB962C8B-B14F-4D97-AF65-F5344CB8AC3E}">
        <p14:creationId xmlns:p14="http://schemas.microsoft.com/office/powerpoint/2010/main" val="2943796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899592" y="764704"/>
            <a:ext cx="7560840" cy="5262979"/>
          </a:xfrm>
          <a:prstGeom prst="rect">
            <a:avLst/>
          </a:prstGeom>
          <a:noFill/>
        </p:spPr>
        <p:txBody>
          <a:bodyPr wrap="square" rtlCol="0">
            <a:spAutoFit/>
          </a:bodyPr>
          <a:lstStyle/>
          <a:p>
            <a:pPr lvl="0" eaLnBrk="0" hangingPunct="0"/>
            <a:endParaRPr lang="it-IT" altLang="it-IT" dirty="0">
              <a:latin typeface="Arial" panose="020B0604020202020204" pitchFamily="34" charset="0"/>
            </a:endParaRPr>
          </a:p>
          <a:p>
            <a:pPr lvl="0" eaLnBrk="0" hangingPunct="0">
              <a:buFontTx/>
              <a:buChar char="•"/>
            </a:pPr>
            <a:r>
              <a:rPr lang="it-IT" altLang="it-IT" dirty="0">
                <a:latin typeface="Arial" panose="020B0604020202020204" pitchFamily="34" charset="0"/>
              </a:rPr>
              <a:t>Abbiamo imparato a realizzare un progetto dall’inizio alla fine, organizzando le idee, pianificando le fasi di lavoro e portando a termine ciò che avevamo iniziato con impegno. ( </a:t>
            </a:r>
            <a:r>
              <a:rPr lang="it-IT" altLang="it-IT" dirty="0" err="1">
                <a:latin typeface="Arial" panose="020B0604020202020204" pitchFamily="34" charset="0"/>
              </a:rPr>
              <a:t>capomaccio</a:t>
            </a:r>
            <a:r>
              <a:rPr lang="it-IT" altLang="it-IT" dirty="0">
                <a:latin typeface="Arial" panose="020B0604020202020204" pitchFamily="34" charset="0"/>
              </a:rPr>
              <a:t> </a:t>
            </a:r>
            <a:r>
              <a:rPr lang="it-IT" altLang="it-IT" dirty="0" err="1">
                <a:latin typeface="Arial" panose="020B0604020202020204" pitchFamily="34" charset="0"/>
              </a:rPr>
              <a:t>giuseppe</a:t>
            </a:r>
            <a:r>
              <a:rPr lang="it-IT" altLang="it-IT" dirty="0">
                <a:latin typeface="Arial" panose="020B0604020202020204" pitchFamily="34" charset="0"/>
              </a:rPr>
              <a:t>) </a:t>
            </a:r>
          </a:p>
          <a:p>
            <a:pPr lvl="0" eaLnBrk="0" hangingPunct="0">
              <a:buFontTx/>
              <a:buChar char="•"/>
            </a:pPr>
            <a:endParaRPr lang="it-IT" altLang="it-IT" dirty="0">
              <a:latin typeface="Arial" panose="020B0604020202020204" pitchFamily="34" charset="0"/>
            </a:endParaRPr>
          </a:p>
          <a:p>
            <a:pPr lvl="0" eaLnBrk="0" hangingPunct="0">
              <a:buFontTx/>
              <a:buChar char="•"/>
            </a:pPr>
            <a:r>
              <a:rPr lang="it-IT" altLang="it-IT" dirty="0">
                <a:latin typeface="Arial" panose="020B0604020202020204" pitchFamily="34" charset="0"/>
              </a:rPr>
              <a:t>Abbiamo imparato a lavorare in gruppo, rispettando le opinioni degli altri, collaborando e aiutandoci a vicenda nei momenti di difficoltà. (</a:t>
            </a:r>
            <a:r>
              <a:rPr lang="it-IT" altLang="it-IT" dirty="0" err="1">
                <a:latin typeface="Arial" panose="020B0604020202020204" pitchFamily="34" charset="0"/>
              </a:rPr>
              <a:t>capotosto</a:t>
            </a:r>
            <a:r>
              <a:rPr lang="it-IT" altLang="it-IT" dirty="0">
                <a:latin typeface="Arial" panose="020B0604020202020204" pitchFamily="34" charset="0"/>
              </a:rPr>
              <a:t> </a:t>
            </a:r>
            <a:r>
              <a:rPr lang="it-IT" altLang="it-IT" dirty="0" err="1">
                <a:latin typeface="Arial" panose="020B0604020202020204" pitchFamily="34" charset="0"/>
              </a:rPr>
              <a:t>samantha</a:t>
            </a:r>
            <a:r>
              <a:rPr lang="it-IT" altLang="it-IT" dirty="0">
                <a:latin typeface="Arial" panose="020B0604020202020204" pitchFamily="34" charset="0"/>
              </a:rPr>
              <a:t>) </a:t>
            </a:r>
          </a:p>
          <a:p>
            <a:pPr lvl="0" eaLnBrk="0" hangingPunct="0">
              <a:buFontTx/>
              <a:buChar char="•"/>
            </a:pPr>
            <a:endParaRPr lang="it-IT" altLang="it-IT" dirty="0">
              <a:latin typeface="Arial" panose="020B0604020202020204" pitchFamily="34" charset="0"/>
            </a:endParaRPr>
          </a:p>
          <a:p>
            <a:pPr lvl="0" eaLnBrk="0" hangingPunct="0">
              <a:buFontTx/>
              <a:buChar char="•"/>
            </a:pPr>
            <a:r>
              <a:rPr lang="it-IT" altLang="it-IT" dirty="0">
                <a:latin typeface="Arial" panose="020B0604020202020204" pitchFamily="34" charset="0"/>
              </a:rPr>
              <a:t>Abbiamo imparato a gestire meglio il tempo, cercando di rispettare le scadenze e dividendo il lavoro in modo più organizzato. (  corvo </a:t>
            </a:r>
            <a:r>
              <a:rPr lang="it-IT" altLang="it-IT" dirty="0" err="1">
                <a:latin typeface="Arial" panose="020B0604020202020204" pitchFamily="34" charset="0"/>
              </a:rPr>
              <a:t>daniele</a:t>
            </a:r>
            <a:r>
              <a:rPr lang="it-IT" altLang="it-IT" dirty="0">
                <a:latin typeface="Arial" panose="020B0604020202020204" pitchFamily="34" charset="0"/>
              </a:rPr>
              <a:t>)</a:t>
            </a:r>
          </a:p>
          <a:p>
            <a:pPr lvl="0" eaLnBrk="0" hangingPunct="0"/>
            <a:r>
              <a:rPr lang="it-IT" altLang="it-IT" dirty="0">
                <a:latin typeface="Arial" panose="020B0604020202020204" pitchFamily="34" charset="0"/>
              </a:rPr>
              <a:t> </a:t>
            </a:r>
          </a:p>
          <a:p>
            <a:pPr lvl="0" eaLnBrk="0" hangingPunct="0">
              <a:buFontTx/>
              <a:buChar char="•"/>
            </a:pPr>
            <a:r>
              <a:rPr lang="it-IT" altLang="it-IT" dirty="0">
                <a:latin typeface="Arial" panose="020B0604020202020204" pitchFamily="34" charset="0"/>
              </a:rPr>
              <a:t>Abbiamo imparato a comunicare in modo più chiaro, sia parlando che scrivendo, esprimendo meglio i nostri pensieri e le nostre idee. (</a:t>
            </a:r>
            <a:r>
              <a:rPr lang="it-IT" altLang="it-IT" dirty="0" err="1">
                <a:latin typeface="Arial" panose="020B0604020202020204" pitchFamily="34" charset="0"/>
              </a:rPr>
              <a:t>d’ischia</a:t>
            </a:r>
            <a:r>
              <a:rPr lang="it-IT" altLang="it-IT" dirty="0">
                <a:latin typeface="Arial" panose="020B0604020202020204" pitchFamily="34" charset="0"/>
              </a:rPr>
              <a:t> marco)</a:t>
            </a:r>
          </a:p>
          <a:p>
            <a:pPr lvl="0" eaLnBrk="0" hangingPunct="0">
              <a:buFontTx/>
              <a:buChar char="•"/>
            </a:pPr>
            <a:endParaRPr lang="it-IT" altLang="it-IT" dirty="0">
              <a:latin typeface="Arial" panose="020B0604020202020204" pitchFamily="34" charset="0"/>
            </a:endParaRPr>
          </a:p>
          <a:p>
            <a:pPr lvl="0" eaLnBrk="0" hangingPunct="0">
              <a:buFontTx/>
              <a:buChar char="•"/>
            </a:pPr>
            <a:r>
              <a:rPr lang="it-IT" altLang="it-IT" dirty="0">
                <a:latin typeface="Arial" panose="020B0604020202020204" pitchFamily="34" charset="0"/>
              </a:rPr>
              <a:t>Abbiamo imparato a usare nuovi strumenti e risorse, che ci hanno aiutato a svolgere il lavoro in modo più efficace e interessante. (de </a:t>
            </a:r>
            <a:r>
              <a:rPr lang="it-IT" altLang="it-IT" dirty="0" err="1">
                <a:latin typeface="Arial" panose="020B0604020202020204" pitchFamily="34" charset="0"/>
              </a:rPr>
              <a:t>santis</a:t>
            </a:r>
            <a:r>
              <a:rPr lang="it-IT" altLang="it-IT" dirty="0">
                <a:latin typeface="Arial" panose="020B0604020202020204" pitchFamily="34" charset="0"/>
              </a:rPr>
              <a:t> </a:t>
            </a:r>
            <a:r>
              <a:rPr lang="it-IT" altLang="it-IT" dirty="0" err="1">
                <a:latin typeface="Arial" panose="020B0604020202020204" pitchFamily="34" charset="0"/>
              </a:rPr>
              <a:t>giuseppe</a:t>
            </a:r>
            <a:r>
              <a:rPr lang="it-IT" altLang="it-IT" dirty="0">
                <a:latin typeface="Arial" panose="020B0604020202020204" pitchFamily="34" charset="0"/>
              </a:rPr>
              <a:t> )</a:t>
            </a:r>
          </a:p>
          <a:p>
            <a:pPr lvl="0" eaLnBrk="0" hangingPunct="0">
              <a:buFontTx/>
              <a:buChar char="•"/>
            </a:pPr>
            <a:endParaRPr lang="it-IT" altLang="it-IT" dirty="0">
              <a:latin typeface="Arial" panose="020B0604020202020204" pitchFamily="34" charset="0"/>
            </a:endParaRPr>
          </a:p>
          <a:p>
            <a:pPr lvl="0" eaLnBrk="0" hangingPunct="0">
              <a:buFontTx/>
              <a:buChar char="•"/>
            </a:pPr>
            <a:r>
              <a:rPr lang="it-IT" altLang="it-IT" dirty="0">
                <a:latin typeface="Arial" panose="020B0604020202020204" pitchFamily="34" charset="0"/>
              </a:rPr>
              <a:t>Abbiamo imparato a non arrenderci davanti agli errori, ma a considerarli come un’occasione per migliorare e capire dove sbagliavamo. (</a:t>
            </a:r>
            <a:r>
              <a:rPr lang="it-IT" altLang="it-IT" dirty="0" err="1">
                <a:latin typeface="Arial" panose="020B0604020202020204" pitchFamily="34" charset="0"/>
              </a:rPr>
              <a:t>gubril</a:t>
            </a:r>
            <a:r>
              <a:rPr lang="it-IT" altLang="it-IT" dirty="0">
                <a:latin typeface="Arial" panose="020B0604020202020204" pitchFamily="34" charset="0"/>
              </a:rPr>
              <a:t> </a:t>
            </a:r>
            <a:r>
              <a:rPr lang="it-IT" altLang="it-IT" dirty="0" err="1">
                <a:latin typeface="Arial" panose="020B0604020202020204" pitchFamily="34" charset="0"/>
              </a:rPr>
              <a:t>fall</a:t>
            </a:r>
            <a:r>
              <a:rPr lang="it-IT" altLang="it-IT" dirty="0">
                <a:latin typeface="Arial" panose="020B0604020202020204" pitchFamily="34" charset="0"/>
              </a:rPr>
              <a:t>)</a:t>
            </a:r>
          </a:p>
          <a:p>
            <a:pPr lvl="0" eaLnBrk="0" hangingPunct="0">
              <a:buFontTx/>
              <a:buChar char="•"/>
            </a:pPr>
            <a:endParaRPr lang="it-IT" altLang="it-IT" dirty="0">
              <a:latin typeface="Arial" panose="020B0604020202020204" pitchFamily="34" charset="0"/>
            </a:endParaRPr>
          </a:p>
        </p:txBody>
      </p:sp>
      <p:sp>
        <p:nvSpPr>
          <p:cNvPr id="2" name="CasellaDiTesto 1">
            <a:extLst>
              <a:ext uri="{FF2B5EF4-FFF2-40B4-BE49-F238E27FC236}">
                <a16:creationId xmlns:a16="http://schemas.microsoft.com/office/drawing/2014/main" id="{6EC279E2-AD3F-485C-AA20-3613161B8072}"/>
              </a:ext>
            </a:extLst>
          </p:cNvPr>
          <p:cNvSpPr txBox="1"/>
          <p:nvPr/>
        </p:nvSpPr>
        <p:spPr>
          <a:xfrm>
            <a:off x="2699792" y="426150"/>
            <a:ext cx="6264696" cy="338554"/>
          </a:xfrm>
          <a:prstGeom prst="rect">
            <a:avLst/>
          </a:prstGeom>
          <a:noFill/>
        </p:spPr>
        <p:txBody>
          <a:bodyPr wrap="square" rtlCol="0">
            <a:spAutoFit/>
          </a:bodyPr>
          <a:lstStyle/>
          <a:p>
            <a:r>
              <a:rPr lang="it-IT" b="1" dirty="0">
                <a:latin typeface="ItalicC" panose="00000400000000000000" pitchFamily="2" charset="0"/>
                <a:cs typeface="ItalicC" panose="00000400000000000000" pitchFamily="2" charset="0"/>
              </a:rPr>
              <a:t>COSA ABBIAMO IMPARATO?</a:t>
            </a:r>
          </a:p>
        </p:txBody>
      </p:sp>
    </p:spTree>
    <p:extLst>
      <p:ext uri="{BB962C8B-B14F-4D97-AF65-F5344CB8AC3E}">
        <p14:creationId xmlns:p14="http://schemas.microsoft.com/office/powerpoint/2010/main" val="37225522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7299AAFD-9EF5-43A5-A1CB-EF88A19A3AAC}"/>
              </a:ext>
            </a:extLst>
          </p:cNvPr>
          <p:cNvSpPr txBox="1"/>
          <p:nvPr/>
        </p:nvSpPr>
        <p:spPr>
          <a:xfrm>
            <a:off x="1115616" y="1196752"/>
            <a:ext cx="6912768" cy="4247317"/>
          </a:xfrm>
          <a:prstGeom prst="rect">
            <a:avLst/>
          </a:prstGeom>
          <a:noFill/>
        </p:spPr>
        <p:txBody>
          <a:bodyPr wrap="square" rtlCol="0">
            <a:spAutoFit/>
          </a:bodyPr>
          <a:lstStyle/>
          <a:p>
            <a:pPr algn="just"/>
            <a:r>
              <a:rPr lang="it-IT" sz="1800" dirty="0"/>
              <a:t>Abbiamo imparato a essere più autonomi, cercando soluzioni da soli prima di chiedere aiuto e diventando più responsabili.(lombardi </a:t>
            </a:r>
            <a:r>
              <a:rPr lang="it-IT" sz="1800" dirty="0" err="1"/>
              <a:t>cristian</a:t>
            </a:r>
            <a:r>
              <a:rPr lang="it-IT" sz="1800" dirty="0"/>
              <a:t>)</a:t>
            </a:r>
          </a:p>
          <a:p>
            <a:pPr algn="just"/>
            <a:endParaRPr lang="it-IT" sz="1800" dirty="0"/>
          </a:p>
          <a:p>
            <a:pPr algn="just"/>
            <a:r>
              <a:rPr lang="it-IT" sz="1800" dirty="0"/>
              <a:t>Abbiamo imparato ad ascoltare gli altri, dando valore alle idee di tutti e cercando di costruire qualcosa insieme. (</a:t>
            </a:r>
            <a:r>
              <a:rPr lang="it-IT" sz="1800" dirty="0" err="1"/>
              <a:t>muccitelli</a:t>
            </a:r>
            <a:r>
              <a:rPr lang="it-IT" sz="1800" dirty="0"/>
              <a:t> </a:t>
            </a:r>
            <a:r>
              <a:rPr lang="it-IT" sz="1800" dirty="0" err="1"/>
              <a:t>ennio</a:t>
            </a:r>
            <a:r>
              <a:rPr lang="it-IT" sz="1800" dirty="0"/>
              <a:t>)</a:t>
            </a:r>
          </a:p>
          <a:p>
            <a:pPr algn="just"/>
            <a:endParaRPr lang="it-IT" sz="1800" dirty="0"/>
          </a:p>
          <a:p>
            <a:pPr algn="just"/>
            <a:r>
              <a:rPr lang="it-IT" sz="1800" dirty="0"/>
              <a:t>Abbiamo imparato a essere più creativi, trovando modi originali per svolgere i compiti e presentare i nostri lavori. (pellegrini </a:t>
            </a:r>
            <a:r>
              <a:rPr lang="it-IT" sz="1800" dirty="0" err="1"/>
              <a:t>michele</a:t>
            </a:r>
            <a:r>
              <a:rPr lang="it-IT" sz="1800" dirty="0"/>
              <a:t>)</a:t>
            </a:r>
          </a:p>
          <a:p>
            <a:pPr algn="just"/>
            <a:endParaRPr lang="it-IT" sz="1800" dirty="0"/>
          </a:p>
          <a:p>
            <a:pPr algn="just"/>
            <a:r>
              <a:rPr lang="it-IT" sz="1800" dirty="0"/>
              <a:t>Abbiamo imparato a essere più costanti e impegnati, senza lasciare le cose a metà e cercando di dare sempre il meglio. (triestino </a:t>
            </a:r>
            <a:r>
              <a:rPr lang="it-IT" sz="1800" dirty="0" err="1"/>
              <a:t>ales</a:t>
            </a:r>
            <a:r>
              <a:rPr lang="it-IT" sz="1800" dirty="0"/>
              <a:t>)</a:t>
            </a:r>
          </a:p>
          <a:p>
            <a:pPr algn="just"/>
            <a:endParaRPr lang="it-IT" sz="1800" dirty="0"/>
          </a:p>
          <a:p>
            <a:pPr algn="just"/>
            <a:r>
              <a:rPr lang="it-IT" sz="1800" dirty="0"/>
              <a:t>Abbiamo imparato a riflettere sul nostro percorso, capendo i nostri punti di forza e anche gli aspetti su cui possiamo ancora migliorare. ( </a:t>
            </a:r>
            <a:r>
              <a:rPr lang="it-IT" sz="1800" dirty="0" err="1"/>
              <a:t>uglietta</a:t>
            </a:r>
            <a:r>
              <a:rPr lang="it-IT" sz="1800" dirty="0"/>
              <a:t> mattia)</a:t>
            </a:r>
          </a:p>
        </p:txBody>
      </p:sp>
    </p:spTree>
    <p:extLst>
      <p:ext uri="{BB962C8B-B14F-4D97-AF65-F5344CB8AC3E}">
        <p14:creationId xmlns:p14="http://schemas.microsoft.com/office/powerpoint/2010/main" val="22463236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INEDINNAVIGATOR" val="True"/>
  <p:tag name="HOTSPOTTYPE" val="DefinedInNavigator"/>
  <p:tag name="BRANCHTO" val="262"/>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onalizza struttura">
  <a:themeElements>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ersonalizza struttu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rsonalizza struttur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rsonalizza struttur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rsonalizza struttur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rsonalizza struttur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rsonalizza struttur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rsonalizza struttur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rsonalizza struttur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rsonalizza struttur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rsonalizza struttur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rsonalizza struttur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rsonalizza struttur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asce">
  <a:themeElements>
    <a:clrScheme name="Fasce">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Fasc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asce">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15203</TotalTime>
  <Words>3906</Words>
  <Application>Microsoft Office PowerPoint</Application>
  <PresentationFormat>Presentazione su schermo (4:3)</PresentationFormat>
  <Paragraphs>227</Paragraphs>
  <Slides>58</Slides>
  <Notes>13</Notes>
  <HiddenSlides>0</HiddenSlides>
  <MMClips>0</MMClips>
  <ScaleCrop>false</ScaleCrop>
  <HeadingPairs>
    <vt:vector size="6" baseType="variant">
      <vt:variant>
        <vt:lpstr>Caratteri utilizzati</vt:lpstr>
      </vt:variant>
      <vt:variant>
        <vt:i4>7</vt:i4>
      </vt:variant>
      <vt:variant>
        <vt:lpstr>Tema</vt:lpstr>
      </vt:variant>
      <vt:variant>
        <vt:i4>2</vt:i4>
      </vt:variant>
      <vt:variant>
        <vt:lpstr>Titoli diapositive</vt:lpstr>
      </vt:variant>
      <vt:variant>
        <vt:i4>58</vt:i4>
      </vt:variant>
    </vt:vector>
  </HeadingPairs>
  <TitlesOfParts>
    <vt:vector size="67" baseType="lpstr">
      <vt:lpstr>Arial</vt:lpstr>
      <vt:lpstr>Arial Black</vt:lpstr>
      <vt:lpstr>Calibri</vt:lpstr>
      <vt:lpstr>Corbel</vt:lpstr>
      <vt:lpstr>ItalicC</vt:lpstr>
      <vt:lpstr>Times New Roman</vt:lpstr>
      <vt:lpstr>Wingdings</vt:lpstr>
      <vt:lpstr>Personalizza struttura</vt:lpstr>
      <vt:lpstr>Fasce</vt:lpstr>
      <vt:lpstr>Progetto di Formazione-Intervento®  PCTO se degl   IIS Caboto  </vt:lpstr>
      <vt:lpstr>Tema</vt:lpstr>
      <vt:lpstr>Presentazione standard di PowerPoint</vt:lpstr>
      <vt:lpstr>Scenario</vt:lpstr>
      <vt:lpstr>Sollecitazioni Inserire ciò che dall’esterno del tipo di organizzazione su cui si conta di operare, sollecita un cambiamento: es: le leggi, la tecnologia, la società, la competitività, i finanziamenti, gli attori sociali, la stampa, ecc </vt:lpstr>
      <vt:lpstr>Opportunità Inserire tutto ciò che dall’interno delle organizzazioni del tipo di quelle su cui si conta di operare è visto come un miglioramento es: una nuova strategia, un vantaggio economico, un bisogno di migliore vivibilità interna o sociale, la risposta ad un bisogno latente non dichiarato, una scelta di immagine o il rafforzamento di una identità, ecc </vt:lpstr>
      <vt:lpstr>Criticità Scrivere le problematiche evidenti che vanno affrontate e risolte, almeno quelle che risultano più apparenti, sia inerenti le organizzazioni del tipo di quelle per cui si conta di operare che inerenti il percorso che dovremo seguire. Esse saranno poi approfondite con l’analisi, ma all’inizio questo esercizio serve per rilevare le percezioni di partenza, quelle che motivano l’avvio di un progetto. Es: inefficienze, bassa qualità, insoddisfazione dell’utenza o dei collaboratori, alto costo dell’attività, cultura inadeguata, scarsa professionalità, carenza di organico, </vt:lpstr>
      <vt:lpstr>Vincoli Scrivere i limiti entro cui il progetto si deve muovere e che sono da considerarsi “paletti” da non superare o condizioni di sbarramento da superare con attenzione,  es: il tempo di realizzazione, il budget disponibile, le regole interne, la strategia di cui tener conto, le modalità di comunicazione da adottare nei riguardi di alcuni interlocutori interni o esterni, ecc.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BENCHMARKING</vt:lpstr>
      <vt:lpstr>Presentazione standard di PowerPoint</vt:lpstr>
      <vt:lpstr>Presentazione standard di PowerPoint</vt:lpstr>
      <vt:lpstr>Presentazione standard di PowerPoint</vt:lpstr>
      <vt:lpstr>BENCHMARKING</vt:lpstr>
      <vt:lpstr>BENCHMARKING</vt:lpstr>
      <vt:lpstr>BENCHMARKING</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APPRENDIMENTO di GRUPPO </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Titolo</dc:title>
  <dc:creator>renato</dc:creator>
  <cp:lastModifiedBy>RENATO DI GREGORIO</cp:lastModifiedBy>
  <cp:revision>323</cp:revision>
  <dcterms:created xsi:type="dcterms:W3CDTF">2000-06-17T04:47:29Z</dcterms:created>
  <dcterms:modified xsi:type="dcterms:W3CDTF">2026-05-28T17:10:56Z</dcterms:modified>
</cp:coreProperties>
</file>