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28"/>
  </p:notesMasterIdLst>
  <p:handoutMasterIdLst>
    <p:handoutMasterId r:id="rId29"/>
  </p:handoutMasterIdLst>
  <p:sldIdLst>
    <p:sldId id="287" r:id="rId2"/>
    <p:sldId id="277" r:id="rId3"/>
    <p:sldId id="270" r:id="rId4"/>
    <p:sldId id="278" r:id="rId5"/>
    <p:sldId id="279" r:id="rId6"/>
    <p:sldId id="280" r:id="rId7"/>
    <p:sldId id="281" r:id="rId8"/>
    <p:sldId id="271" r:id="rId9"/>
    <p:sldId id="309" r:id="rId10"/>
    <p:sldId id="308" r:id="rId11"/>
    <p:sldId id="310" r:id="rId12"/>
    <p:sldId id="273" r:id="rId13"/>
    <p:sldId id="311" r:id="rId14"/>
    <p:sldId id="312" r:id="rId15"/>
    <p:sldId id="274" r:id="rId16"/>
    <p:sldId id="313" r:id="rId17"/>
    <p:sldId id="307" r:id="rId18"/>
    <p:sldId id="293" r:id="rId19"/>
    <p:sldId id="296" r:id="rId20"/>
    <p:sldId id="295" r:id="rId21"/>
    <p:sldId id="297" r:id="rId22"/>
    <p:sldId id="289" r:id="rId23"/>
    <p:sldId id="314" r:id="rId24"/>
    <p:sldId id="276" r:id="rId25"/>
    <p:sldId id="290" r:id="rId26"/>
    <p:sldId id="315" r:id="rId27"/>
  </p:sldIdLst>
  <p:sldSz cx="9144000" cy="6858000" type="screen4x3"/>
  <p:notesSz cx="6837363" cy="9659938"/>
  <p:custDataLst>
    <p:tags r:id="rId30"/>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5BD3CD"/>
    <a:srgbClr val="993300"/>
    <a:srgbClr val="FFCC00"/>
    <a:srgbClr val="CC6600"/>
    <a:srgbClr val="996633"/>
    <a:srgbClr val="FFCC99"/>
    <a:srgbClr val="99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7" autoAdjust="0"/>
    <p:restoredTop sz="94625"/>
  </p:normalViewPr>
  <p:slideViewPr>
    <p:cSldViewPr>
      <p:cViewPr varScale="1">
        <p:scale>
          <a:sx n="68" d="100"/>
          <a:sy n="68" d="100"/>
        </p:scale>
        <p:origin x="883" y="67"/>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8" Type="http://schemas.openxmlformats.org/officeDocument/2006/relationships/slide" Target="slides/slide11.xml"/><Relationship Id="rId13" Type="http://schemas.openxmlformats.org/officeDocument/2006/relationships/slide" Target="slides/slide23.xml"/><Relationship Id="rId3" Type="http://schemas.openxmlformats.org/officeDocument/2006/relationships/slide" Target="slides/slide5.xml"/><Relationship Id="rId7" Type="http://schemas.openxmlformats.org/officeDocument/2006/relationships/slide" Target="slides/slide10.xml"/><Relationship Id="rId12" Type="http://schemas.openxmlformats.org/officeDocument/2006/relationships/slide" Target="slides/slide22.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9.xml"/><Relationship Id="rId11" Type="http://schemas.openxmlformats.org/officeDocument/2006/relationships/slide" Target="slides/slide14.xml"/><Relationship Id="rId5" Type="http://schemas.openxmlformats.org/officeDocument/2006/relationships/slide" Target="slides/slide7.xml"/><Relationship Id="rId15" Type="http://schemas.openxmlformats.org/officeDocument/2006/relationships/slide" Target="slides/slide25.xml"/><Relationship Id="rId10" Type="http://schemas.openxmlformats.org/officeDocument/2006/relationships/slide" Target="slides/slide13.xml"/><Relationship Id="rId4" Type="http://schemas.openxmlformats.org/officeDocument/2006/relationships/slide" Target="slides/slide6.xml"/><Relationship Id="rId9" Type="http://schemas.openxmlformats.org/officeDocument/2006/relationships/slide" Target="slides/slide12.xml"/><Relationship Id="rId14"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dirty="0"/>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dirty="0"/>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dirty="0"/>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dirty="0"/>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dirty="0"/>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dirty="0"/>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dirty="0"/>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dirty="0"/>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dirty="0">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3</a:t>
            </a:fld>
            <a:endParaRPr lang="it-IT" dirty="0"/>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4</a:t>
            </a:fld>
            <a:endParaRPr lang="it-IT" dirty="0"/>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5</a:t>
            </a:fld>
            <a:endParaRPr lang="it-IT" dirty="0"/>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6</a:t>
            </a:fld>
            <a:endParaRPr lang="it-IT" dirty="0"/>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7</a:t>
            </a:fld>
            <a:endParaRPr lang="it-IT" dirty="0"/>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E7B240A-D1DE-4AAF-BA58-4ECB60E1ACEE}" type="slidenum">
              <a:rPr lang="it-IT"/>
              <a:pPr/>
              <a:t>8</a:t>
            </a:fld>
            <a:endParaRPr lang="it-IT" dirty="0"/>
          </a:p>
        </p:txBody>
      </p:sp>
      <p:sp>
        <p:nvSpPr>
          <p:cNvPr id="33794" name="Rectangle 2"/>
          <p:cNvSpPr>
            <a:spLocks noGrp="1" noRot="1" noChangeAspect="1" noChangeArrowheads="1" noTextEdit="1"/>
          </p:cNvSpPr>
          <p:nvPr>
            <p:ph type="sldImg"/>
          </p:nvPr>
        </p:nvSpPr>
        <p:spPr>
          <a:xfrm>
            <a:off x="1003300" y="723900"/>
            <a:ext cx="4830763" cy="3622675"/>
          </a:xfrm>
          <a:ln/>
        </p:spPr>
      </p:sp>
      <p:sp>
        <p:nvSpPr>
          <p:cNvPr id="33795"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9</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2057493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10</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3680815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11</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2878948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12</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13</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976743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14</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extLst>
      <p:ext uri="{BB962C8B-B14F-4D97-AF65-F5344CB8AC3E}">
        <p14:creationId xmlns:p14="http://schemas.microsoft.com/office/powerpoint/2010/main" val="1650363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15</a:t>
            </a:fld>
            <a:endParaRPr lang="it-IT" dirty="0"/>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22</a:t>
            </a:fld>
            <a:endParaRPr lang="it-IT" dirty="0"/>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359AA-D890-1AC8-04E6-4EDE0442E91F}"/>
            </a:ext>
          </a:extLst>
        </p:cNvPr>
        <p:cNvGrpSpPr/>
        <p:nvPr/>
      </p:nvGrpSpPr>
      <p:grpSpPr>
        <a:xfrm>
          <a:off x="0" y="0"/>
          <a:ext cx="0" cy="0"/>
          <a:chOff x="0" y="0"/>
          <a:chExt cx="0" cy="0"/>
        </a:xfrm>
      </p:grpSpPr>
      <p:sp>
        <p:nvSpPr>
          <p:cNvPr id="41985" name="Rectangle 7">
            <a:extLst>
              <a:ext uri="{FF2B5EF4-FFF2-40B4-BE49-F238E27FC236}">
                <a16:creationId xmlns:a16="http://schemas.microsoft.com/office/drawing/2014/main" id="{CCCDF257-E340-A752-AA96-AAF8ACD13885}"/>
              </a:ext>
            </a:extLst>
          </p:cNvPr>
          <p:cNvSpPr>
            <a:spLocks noGrp="1" noChangeArrowheads="1"/>
          </p:cNvSpPr>
          <p:nvPr>
            <p:ph type="sldNum" sz="quarter" idx="5"/>
          </p:nvPr>
        </p:nvSpPr>
        <p:spPr>
          <a:noFill/>
        </p:spPr>
        <p:txBody>
          <a:bodyPr/>
          <a:lstStyle/>
          <a:p>
            <a:fld id="{D231A319-13AF-4EC6-B5C6-027052279199}" type="slidenum">
              <a:rPr lang="it-IT"/>
              <a:pPr/>
              <a:t>23</a:t>
            </a:fld>
            <a:endParaRPr lang="it-IT" dirty="0"/>
          </a:p>
        </p:txBody>
      </p:sp>
      <p:sp>
        <p:nvSpPr>
          <p:cNvPr id="41986" name="Rectangle 2">
            <a:extLst>
              <a:ext uri="{FF2B5EF4-FFF2-40B4-BE49-F238E27FC236}">
                <a16:creationId xmlns:a16="http://schemas.microsoft.com/office/drawing/2014/main" id="{6F402FA7-6BA6-BDD0-1B6D-BFC710628F84}"/>
              </a:ext>
            </a:extLst>
          </p:cNvPr>
          <p:cNvSpPr>
            <a:spLocks noGrp="1" noRot="1" noChangeAspect="1" noChangeArrowheads="1" noTextEdit="1"/>
          </p:cNvSpPr>
          <p:nvPr>
            <p:ph type="sldImg"/>
          </p:nvPr>
        </p:nvSpPr>
        <p:spPr>
          <a:xfrm>
            <a:off x="1003300" y="723900"/>
            <a:ext cx="4830763" cy="3622675"/>
          </a:xfrm>
          <a:ln/>
        </p:spPr>
      </p:sp>
      <p:sp>
        <p:nvSpPr>
          <p:cNvPr id="41987" name="Rectangle 3">
            <a:extLst>
              <a:ext uri="{FF2B5EF4-FFF2-40B4-BE49-F238E27FC236}">
                <a16:creationId xmlns:a16="http://schemas.microsoft.com/office/drawing/2014/main" id="{86F61C86-E39E-0B50-CA64-D9A05B1CFE07}"/>
              </a:ext>
            </a:extLst>
          </p:cNvPr>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extLst>
      <p:ext uri="{BB962C8B-B14F-4D97-AF65-F5344CB8AC3E}">
        <p14:creationId xmlns:p14="http://schemas.microsoft.com/office/powerpoint/2010/main" val="252527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24</a:t>
            </a:fld>
            <a:endParaRPr lang="it-IT" dirty="0"/>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25</a:t>
            </a:fld>
            <a:endParaRPr lang="it-IT" dirty="0"/>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dirty="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28/05/2026</a:t>
            </a:fld>
            <a:endParaRPr lang="it-IT"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dirty="0"/>
          </a:p>
        </p:txBody>
      </p:sp>
    </p:spTree>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28/05/2026</a:t>
            </a:fld>
            <a:endParaRPr lang="it-IT"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dirty="0"/>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28/05/2026</a:t>
            </a:fld>
            <a:endParaRPr lang="it-IT"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dirty="0"/>
          </a:p>
        </p:txBody>
      </p:sp>
    </p:spTree>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28/05/2026</a:t>
            </a:fld>
            <a:endParaRPr lang="it-IT"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dirty="0"/>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28/05/2026</a:t>
            </a:fld>
            <a:endParaRPr lang="it-IT" dirty="0"/>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dirty="0"/>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28/05/2026</a:t>
            </a:fld>
            <a:endParaRPr lang="it-IT" dirty="0"/>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dirty="0"/>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28/05/2026</a:t>
            </a:fld>
            <a:endParaRPr lang="it-IT" dirty="0"/>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dirty="0"/>
          </a:p>
        </p:txBody>
      </p:sp>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28/05/2026</a:t>
            </a:fld>
            <a:endParaRPr lang="it-IT"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dirty="0"/>
          </a:p>
        </p:txBody>
      </p: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28/05/2026</a:t>
            </a:fld>
            <a:endParaRPr lang="it-IT"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dirty="0"/>
          </a:p>
        </p:txBody>
      </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28/05/2026</a:t>
            </a:fld>
            <a:endParaRPr lang="it-IT"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dirty="0"/>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28/05/2026</a:t>
            </a:fld>
            <a:endParaRPr lang="it-IT"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dirty="0"/>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dirty="0"/>
          </a:p>
        </p:txBody>
      </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28/05/2026</a:t>
            </a:fld>
            <a:endParaRPr lang="it-IT" dirty="0"/>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dirty="0"/>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dirty="0"/>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spd="slow">
    <p:push/>
  </p:transition>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s://www.societadiergonomia.i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361" name="Titolo 3"/>
          <p:cNvSpPr>
            <a:spLocks noGrp="1"/>
          </p:cNvSpPr>
          <p:nvPr>
            <p:ph type="ctrTitle"/>
          </p:nvPr>
        </p:nvSpPr>
        <p:spPr>
          <a:xfrm>
            <a:off x="1433860" y="2060849"/>
            <a:ext cx="6456385" cy="1296143"/>
          </a:xfrm>
        </p:spPr>
        <p:txBody>
          <a:bodyPr/>
          <a:lstStyle/>
          <a:p>
            <a:pPr eaLnBrk="1" hangingPunct="1"/>
            <a:r>
              <a:rPr lang="it-IT" sz="2400" b="1" i="1" u="sng" dirty="0">
                <a:solidFill>
                  <a:schemeClr val="bg1"/>
                </a:solidFill>
                <a:effectLst>
                  <a:outerShdw blurRad="38100" dist="38100" dir="2700000" algn="tl">
                    <a:srgbClr val="000000">
                      <a:alpha val="43137"/>
                    </a:srgbClr>
                  </a:outerShdw>
                </a:effectLst>
              </a:rPr>
              <a:t>Progetto di Formazione-Intervento</a:t>
            </a:r>
            <a:r>
              <a:rPr lang="en-US" sz="2400" b="1" i="1" u="sng" dirty="0">
                <a:solidFill>
                  <a:schemeClr val="bg1"/>
                </a:solidFill>
                <a:effectLst>
                  <a:outerShdw blurRad="38100" dist="38100" dir="2700000" algn="tl">
                    <a:srgbClr val="000000">
                      <a:alpha val="43137"/>
                    </a:srgbClr>
                  </a:outerShdw>
                </a:effectLst>
              </a:rPr>
              <a:t>®</a:t>
            </a:r>
            <a:br>
              <a:rPr lang="en-US" sz="2400" b="1" i="1" u="sng" dirty="0">
                <a:solidFill>
                  <a:schemeClr val="bg1"/>
                </a:solidFill>
                <a:effectLst>
                  <a:outerShdw blurRad="38100" dist="38100" dir="2700000" algn="tl">
                    <a:srgbClr val="000000">
                      <a:alpha val="43137"/>
                    </a:srgbClr>
                  </a:outerShdw>
                </a:effectLst>
              </a:rPr>
            </a:br>
            <a:br>
              <a:rPr lang="en-US" sz="2400" b="1" i="1" u="sng" dirty="0">
                <a:solidFill>
                  <a:schemeClr val="bg1"/>
                </a:solidFill>
                <a:effectLst>
                  <a:outerShdw blurRad="38100" dist="38100" dir="2700000" algn="tl">
                    <a:srgbClr val="000000">
                      <a:alpha val="43137"/>
                    </a:srgbClr>
                  </a:outerShdw>
                </a:effectLst>
              </a:rPr>
            </a:br>
            <a:r>
              <a:rPr lang="en-US" sz="1800" b="1" i="1" dirty="0">
                <a:solidFill>
                  <a:schemeClr val="bg1"/>
                </a:solidFill>
              </a:rPr>
              <a:t>PCTO sul Miglioramento Ergonomico dei Cammini e degli Itinerari Culturali Europei </a:t>
            </a:r>
            <a:br>
              <a:rPr lang="en-US" sz="1800" b="1" i="1" dirty="0">
                <a:solidFill>
                  <a:schemeClr val="bg1"/>
                </a:solidFill>
              </a:rPr>
            </a:br>
            <a:r>
              <a:rPr lang="en-US" sz="1800" b="1" i="1" dirty="0">
                <a:solidFill>
                  <a:schemeClr val="bg1"/>
                </a:solidFill>
              </a:rPr>
              <a:t>IIS Caboto</a:t>
            </a:r>
            <a:br>
              <a:rPr lang="en-US" sz="1800" b="1" i="1" dirty="0">
                <a:solidFill>
                  <a:schemeClr val="bg1"/>
                </a:solidFill>
              </a:rPr>
            </a:br>
            <a:br>
              <a:rPr lang="en-US" sz="2400" b="1" i="1" dirty="0">
                <a:solidFill>
                  <a:schemeClr val="bg1"/>
                </a:solidFill>
              </a:rPr>
            </a:br>
            <a:endParaRPr lang="it-IT" sz="1600" i="1" dirty="0">
              <a:solidFill>
                <a:schemeClr val="bg1"/>
              </a:solidFill>
            </a:endParaRPr>
          </a:p>
        </p:txBody>
      </p:sp>
      <p:sp>
        <p:nvSpPr>
          <p:cNvPr id="15362" name="Rettangolo 1"/>
          <p:cNvSpPr>
            <a:spLocks noChangeArrowheads="1"/>
          </p:cNvSpPr>
          <p:nvPr/>
        </p:nvSpPr>
        <p:spPr bwMode="auto">
          <a:xfrm>
            <a:off x="1447800" y="4267200"/>
            <a:ext cx="4060304" cy="2308324"/>
          </a:xfrm>
          <a:prstGeom prst="rect">
            <a:avLst/>
          </a:prstGeom>
          <a:noFill/>
          <a:ln w="9525">
            <a:noFill/>
            <a:miter lim="800000"/>
            <a:headEnd/>
            <a:tailEnd/>
          </a:ln>
        </p:spPr>
        <p:txBody>
          <a:bodyPr wrap="square">
            <a:spAutoFit/>
          </a:bodyPr>
          <a:lstStyle/>
          <a:p>
            <a:r>
              <a:rPr lang="it-IT" b="1" dirty="0">
                <a:solidFill>
                  <a:schemeClr val="bg1"/>
                </a:solidFill>
                <a:latin typeface="Calibri" pitchFamily="34" charset="0"/>
              </a:rPr>
              <a:t>Gruppo di progetto </a:t>
            </a:r>
          </a:p>
          <a:p>
            <a:endParaRPr lang="it-IT" i="1" dirty="0">
              <a:solidFill>
                <a:srgbClr val="C00000"/>
              </a:solidFill>
              <a:latin typeface="Calibri" pitchFamily="34" charset="0"/>
            </a:endParaRPr>
          </a:p>
          <a:p>
            <a:r>
              <a:rPr lang="it-IT" i="1" dirty="0">
                <a:solidFill>
                  <a:schemeClr val="bg1"/>
                </a:solidFill>
                <a:latin typeface="Calibri" pitchFamily="34" charset="0"/>
              </a:rPr>
              <a:t>Amanda Maria Sacchetti (Fondi)</a:t>
            </a:r>
          </a:p>
          <a:p>
            <a:r>
              <a:rPr lang="it-IT" i="1" dirty="0">
                <a:solidFill>
                  <a:schemeClr val="bg1"/>
                </a:solidFill>
                <a:latin typeface="Calibri" pitchFamily="34" charset="0"/>
              </a:rPr>
              <a:t>Ilaria Mollicone (Fondi)</a:t>
            </a:r>
          </a:p>
          <a:p>
            <a:r>
              <a:rPr lang="it-IT" i="1" dirty="0">
                <a:solidFill>
                  <a:schemeClr val="bg1"/>
                </a:solidFill>
                <a:latin typeface="Calibri" pitchFamily="34" charset="0"/>
              </a:rPr>
              <a:t>Riccardo Lena (Cassino)</a:t>
            </a:r>
          </a:p>
          <a:p>
            <a:r>
              <a:rPr lang="it-IT" i="1" dirty="0">
                <a:solidFill>
                  <a:schemeClr val="bg1"/>
                </a:solidFill>
                <a:latin typeface="Calibri" pitchFamily="34" charset="0"/>
              </a:rPr>
              <a:t>Erick Rivera (Itri)</a:t>
            </a:r>
          </a:p>
          <a:p>
            <a:r>
              <a:rPr lang="it-IT" i="1" dirty="0">
                <a:solidFill>
                  <a:schemeClr val="bg1"/>
                </a:solidFill>
                <a:latin typeface="Calibri" pitchFamily="34" charset="0"/>
              </a:rPr>
              <a:t>Antonio Vallo (Minturno)</a:t>
            </a:r>
          </a:p>
          <a:p>
            <a:r>
              <a:rPr lang="it-IT" i="1" dirty="0">
                <a:solidFill>
                  <a:schemeClr val="bg1"/>
                </a:solidFill>
                <a:latin typeface="Calibri" pitchFamily="34" charset="0"/>
              </a:rPr>
              <a:t>Mario Emanuele Manna (Fondi)</a:t>
            </a:r>
          </a:p>
          <a:p>
            <a:r>
              <a:rPr lang="it-IT" i="1" dirty="0">
                <a:solidFill>
                  <a:schemeClr val="bg1"/>
                </a:solidFill>
                <a:latin typeface="Calibri" pitchFamily="34" charset="0"/>
              </a:rPr>
              <a:t>Jonathan De </a:t>
            </a:r>
            <a:r>
              <a:rPr lang="it-IT" i="1" dirty="0" err="1">
                <a:solidFill>
                  <a:schemeClr val="bg1"/>
                </a:solidFill>
                <a:latin typeface="Calibri" pitchFamily="34" charset="0"/>
              </a:rPr>
              <a:t>Santis</a:t>
            </a:r>
            <a:r>
              <a:rPr lang="it-IT" i="1" dirty="0">
                <a:solidFill>
                  <a:schemeClr val="bg1"/>
                </a:solidFill>
                <a:latin typeface="Calibri" pitchFamily="34" charset="0"/>
              </a:rPr>
              <a:t> (Terracina)</a:t>
            </a:r>
          </a:p>
        </p:txBody>
      </p:sp>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5608" y="250135"/>
            <a:ext cx="1024383" cy="1204237"/>
          </a:xfrm>
          <a:prstGeom prst="rect">
            <a:avLst/>
          </a:prstGeom>
        </p:spPr>
      </p:pic>
      <p:pic>
        <p:nvPicPr>
          <p:cNvPr id="2" name="Immagine 1" descr="Untitled">
            <a:extLst>
              <a:ext uri="{FF2B5EF4-FFF2-40B4-BE49-F238E27FC236}">
                <a16:creationId xmlns:a16="http://schemas.microsoft.com/office/drawing/2014/main" id="{07CC3D38-26E7-BF3E-BA02-5B75EF12E85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47495" y="404664"/>
            <a:ext cx="901824" cy="901824"/>
          </a:xfrm>
          <a:prstGeom prst="rect">
            <a:avLst/>
          </a:prstGeom>
          <a:noFill/>
          <a:ln>
            <a:noFill/>
          </a:ln>
        </p:spPr>
      </p:pic>
      <p:sp>
        <p:nvSpPr>
          <p:cNvPr id="4" name="CasellaDiTesto 3"/>
          <p:cNvSpPr txBox="1"/>
          <p:nvPr/>
        </p:nvSpPr>
        <p:spPr>
          <a:xfrm>
            <a:off x="1619672" y="3573016"/>
            <a:ext cx="5904656" cy="400110"/>
          </a:xfrm>
          <a:prstGeom prst="rect">
            <a:avLst/>
          </a:prstGeom>
          <a:noFill/>
        </p:spPr>
        <p:txBody>
          <a:bodyPr wrap="square" rtlCol="0">
            <a:spAutoFit/>
          </a:bodyPr>
          <a:lstStyle/>
          <a:p>
            <a:pPr algn="ctr"/>
            <a:r>
              <a:rPr lang="it-IT" sz="2000" b="1" i="1" dirty="0">
                <a:solidFill>
                  <a:schemeClr val="bg1"/>
                </a:solidFill>
                <a:latin typeface="+mn-lt"/>
              </a:rPr>
              <a:t>Rotta di Enea «I RIFUGI/OASI DI ENEA»</a:t>
            </a:r>
          </a:p>
        </p:txBody>
      </p:sp>
      <p:pic>
        <p:nvPicPr>
          <p:cNvPr id="5" name="Immagin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20072" y="4211868"/>
            <a:ext cx="3323861" cy="24928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dirty="0">
              <a:latin typeface="Arial" pitchFamily="34" charset="0"/>
            </a:endParaRPr>
          </a:p>
          <a:p>
            <a:pPr>
              <a:buFont typeface="Arial" pitchFamily="34" charset="0"/>
              <a:buChar char="•"/>
            </a:pPr>
            <a:endParaRPr lang="it-IT" dirty="0"/>
          </a:p>
        </p:txBody>
      </p:sp>
      <p:sp>
        <p:nvSpPr>
          <p:cNvPr id="5" name="CasellaDiTesto 4"/>
          <p:cNvSpPr txBox="1"/>
          <p:nvPr/>
        </p:nvSpPr>
        <p:spPr>
          <a:xfrm>
            <a:off x="1115616" y="2782669"/>
            <a:ext cx="7281890" cy="646331"/>
          </a:xfrm>
          <a:prstGeom prst="rect">
            <a:avLst/>
          </a:prstGeom>
          <a:noFill/>
        </p:spPr>
        <p:txBody>
          <a:bodyPr wrap="square" rtlCol="0">
            <a:spAutoFit/>
          </a:bodyPr>
          <a:lstStyle/>
          <a:p>
            <a:r>
              <a:rPr lang="it-IT" sz="1800" dirty="0">
                <a:latin typeface="+mn-lt"/>
              </a:rPr>
              <a:t>Ergonomia dei Cammini e degli Itinerari Culturali Europei:</a:t>
            </a:r>
          </a:p>
          <a:p>
            <a:r>
              <a:rPr lang="it-IT" sz="1800" dirty="0">
                <a:latin typeface="+mn-lt"/>
              </a:rPr>
              <a:t>Itinerario culturale della Rotta di Enea.</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1259632" y="2420888"/>
            <a:ext cx="6378502" cy="3384376"/>
          </a:xfrm>
        </p:spPr>
        <p:txBody>
          <a:bodyPr/>
          <a:lstStyle/>
          <a:p>
            <a:pPr marL="609600" indent="-609600" algn="just" eaLnBrk="1" hangingPunct="1">
              <a:buFont typeface="Wingdings" pitchFamily="2" charset="2"/>
              <a:buAutoNum type="arabicPeriod"/>
            </a:pPr>
            <a:r>
              <a:rPr lang="it-IT" sz="1800" dirty="0"/>
              <a:t>Sollecitazioni</a:t>
            </a:r>
          </a:p>
          <a:p>
            <a:pPr marL="609600" indent="-609600" algn="just" eaLnBrk="1" hangingPunct="1">
              <a:buFont typeface="Wingdings" pitchFamily="2" charset="2"/>
              <a:buAutoNum type="arabicPeriod"/>
            </a:pPr>
            <a:r>
              <a:rPr lang="it-IT" sz="1800" dirty="0"/>
              <a:t>Opportunità</a:t>
            </a:r>
          </a:p>
          <a:p>
            <a:pPr marL="609600" indent="-609600" algn="just" eaLnBrk="1" hangingPunct="1">
              <a:buFont typeface="Wingdings" pitchFamily="2" charset="2"/>
              <a:buAutoNum type="arabicPeriod"/>
            </a:pPr>
            <a:r>
              <a:rPr lang="it-IT" sz="1800" dirty="0"/>
              <a:t>Criticità</a:t>
            </a:r>
          </a:p>
          <a:p>
            <a:pPr marL="609600" indent="-609600" algn="just" eaLnBrk="1" hangingPunct="1">
              <a:buFont typeface="Wingdings" pitchFamily="2" charset="2"/>
              <a:buAutoNum type="arabicPeriod"/>
            </a:pPr>
            <a:r>
              <a:rPr lang="it-IT" sz="1800" dirty="0"/>
              <a:t>Vincoli</a:t>
            </a:r>
          </a:p>
          <a:p>
            <a:pPr marL="0" indent="0" algn="just" eaLnBrk="1" hangingPunct="1">
              <a:buNone/>
            </a:pPr>
            <a:r>
              <a:rPr lang="it-IT" sz="1800" dirty="0"/>
              <a:t>         </a:t>
            </a:r>
          </a:p>
          <a:p>
            <a:pPr marL="0" indent="0" algn="just" eaLnBrk="1" hangingPunct="1">
              <a:buNone/>
            </a:pPr>
            <a:r>
              <a:rPr lang="it-IT" sz="1800" dirty="0"/>
              <a:t> </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611188" y="512763"/>
            <a:ext cx="8240712"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523838" y="1916832"/>
            <a:ext cx="8096324" cy="3735387"/>
          </a:xfrm>
        </p:spPr>
        <p:txBody>
          <a:bodyPr/>
          <a:lstStyle/>
          <a:p>
            <a:pPr marL="0" indent="0" algn="just" eaLnBrk="1" hangingPunct="1">
              <a:lnSpc>
                <a:spcPct val="120000"/>
              </a:lnSpc>
              <a:buNone/>
            </a:pPr>
            <a:r>
              <a:rPr lang="it-IT" sz="1800" dirty="0"/>
              <a:t>- La fiera internazionale dell’ergonomia dei cammini; </a:t>
            </a:r>
          </a:p>
          <a:p>
            <a:pPr marL="0" indent="0" algn="just" eaLnBrk="1" hangingPunct="1">
              <a:lnSpc>
                <a:spcPct val="120000"/>
              </a:lnSpc>
              <a:buNone/>
            </a:pPr>
            <a:r>
              <a:rPr lang="it-IT" sz="1800" dirty="0"/>
              <a:t>- Interesse del Consiglio d’Europa alla valorizzazione degli I.C.E. ;</a:t>
            </a:r>
          </a:p>
          <a:p>
            <a:pPr marL="0" indent="0" algn="just" eaLnBrk="1" hangingPunct="1">
              <a:lnSpc>
                <a:spcPct val="120000"/>
              </a:lnSpc>
              <a:buNone/>
            </a:pPr>
            <a:r>
              <a:rPr lang="it-IT" sz="1800" dirty="0"/>
              <a:t>- Incremento dell’interesse sul turismo lento legato ai Cammini e agli Itinerari;</a:t>
            </a:r>
          </a:p>
          <a:p>
            <a:pPr marL="0" indent="0" algn="just" eaLnBrk="1" hangingPunct="1">
              <a:lnSpc>
                <a:spcPct val="120000"/>
              </a:lnSpc>
              <a:buNone/>
            </a:pPr>
            <a:r>
              <a:rPr lang="it-IT" sz="1800" dirty="0"/>
              <a:t>- Legge nazionale dei cammini (Febbraio 2026).</a:t>
            </a:r>
          </a:p>
          <a:p>
            <a:pPr marL="0" indent="0" algn="just" eaLnBrk="1" hangingPunct="1">
              <a:lnSpc>
                <a:spcPct val="120000"/>
              </a:lnSpc>
              <a:buNone/>
            </a:pPr>
            <a:endParaRPr lang="it-IT" sz="1800" b="1" dirty="0"/>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539750" y="849313"/>
            <a:ext cx="8424863" cy="1066800"/>
          </a:xfrm>
        </p:spPr>
        <p:txBody>
          <a:bodyPr lIns="92075" tIns="46038" rIns="92075" bIns="46038"/>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642625" y="2060848"/>
            <a:ext cx="7858750" cy="2308324"/>
          </a:xfrm>
          <a:prstGeom prst="rect">
            <a:avLst/>
          </a:prstGeom>
          <a:noFill/>
        </p:spPr>
        <p:txBody>
          <a:bodyPr wrap="square" rtlCol="0">
            <a:spAutoFit/>
          </a:bodyPr>
          <a:lstStyle/>
          <a:p>
            <a:r>
              <a:rPr lang="it-IT" sz="1800" dirty="0">
                <a:latin typeface="+mn-lt"/>
              </a:rPr>
              <a:t>Cosa ci guadagnano i comuni coinvolti: Miglioramento dell’economia</a:t>
            </a:r>
          </a:p>
          <a:p>
            <a:endParaRPr lang="it-IT" sz="1800" dirty="0">
              <a:latin typeface="+mn-lt"/>
            </a:endParaRPr>
          </a:p>
          <a:p>
            <a:r>
              <a:rPr lang="it-IT" sz="1800" dirty="0">
                <a:latin typeface="+mn-lt"/>
              </a:rPr>
              <a:t>- Conoscenza nuova figura professionale: Ergonomo specializzato in ergonomia del territorio;</a:t>
            </a:r>
          </a:p>
          <a:p>
            <a:r>
              <a:rPr lang="it-IT" sz="1800" dirty="0">
                <a:latin typeface="+mn-lt"/>
              </a:rPr>
              <a:t>- Lavorare in gruppo;</a:t>
            </a:r>
          </a:p>
          <a:p>
            <a:r>
              <a:rPr lang="it-IT" sz="1800" dirty="0">
                <a:latin typeface="+mn-lt"/>
              </a:rPr>
              <a:t>- Conoscere una nuova metodologia: formazione-intervento;</a:t>
            </a:r>
          </a:p>
          <a:p>
            <a:r>
              <a:rPr lang="it-IT" sz="1800" dirty="0">
                <a:latin typeface="+mn-lt"/>
              </a:rPr>
              <a:t>- Gli studenti avranno la possibilità di presentare il progetto nella prossima edizione della Fiera.</a:t>
            </a: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827087" y="1052736"/>
            <a:ext cx="7488237" cy="1143000"/>
          </a:xfrm>
        </p:spPr>
        <p:txBody>
          <a:bodyPr lIns="92075" tIns="46038" rIns="92075" bIns="46038"/>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430498" y="2708920"/>
            <a:ext cx="8281416" cy="923330"/>
          </a:xfrm>
          <a:prstGeom prst="rect">
            <a:avLst/>
          </a:prstGeom>
          <a:noFill/>
        </p:spPr>
        <p:txBody>
          <a:bodyPr wrap="square" rtlCol="0">
            <a:spAutoFit/>
          </a:bodyPr>
          <a:lstStyle/>
          <a:p>
            <a:r>
              <a:rPr lang="it-IT" sz="1800" dirty="0">
                <a:latin typeface="+mn-lt"/>
              </a:rPr>
              <a:t>- Conciliare il lavoro di progetto con i nostri impegni scolastici ed extrascolastici;</a:t>
            </a:r>
          </a:p>
          <a:p>
            <a:r>
              <a:rPr lang="it-IT" sz="1800" dirty="0">
                <a:latin typeface="+mn-lt"/>
              </a:rPr>
              <a:t>- Organizzazione del lavoro in gruppo; </a:t>
            </a:r>
          </a:p>
          <a:p>
            <a:endParaRPr lang="it-IT" sz="1800" dirty="0">
              <a:latin typeface="+mn-lt"/>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561975" y="765175"/>
            <a:ext cx="8066088"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684212" y="2060848"/>
            <a:ext cx="5832649" cy="3662541"/>
          </a:xfrm>
          <a:prstGeom prst="rect">
            <a:avLst/>
          </a:prstGeom>
          <a:noFill/>
        </p:spPr>
        <p:txBody>
          <a:bodyPr wrap="square" rtlCol="0">
            <a:spAutoFit/>
          </a:bodyPr>
          <a:lstStyle/>
          <a:p>
            <a:endParaRPr lang="it-IT" sz="1800" dirty="0">
              <a:latin typeface="+mn-lt"/>
            </a:endParaRPr>
          </a:p>
          <a:p>
            <a:r>
              <a:rPr lang="it-IT" sz="1800" dirty="0">
                <a:latin typeface="+mn-lt"/>
              </a:rPr>
              <a:t>- Metodo;</a:t>
            </a:r>
          </a:p>
          <a:p>
            <a:r>
              <a:rPr lang="it-IT" sz="1800" dirty="0">
                <a:latin typeface="+mn-lt"/>
              </a:rPr>
              <a:t>- Tempo;</a:t>
            </a:r>
          </a:p>
          <a:p>
            <a:r>
              <a:rPr lang="it-IT" sz="1800" dirty="0">
                <a:latin typeface="+mn-lt"/>
              </a:rPr>
              <a:t>- Principi ergonomici. </a:t>
            </a: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endParaRPr lang="it-IT" b="1" dirty="0">
              <a:latin typeface="+mn-lt"/>
            </a:endParaRPr>
          </a:p>
          <a:p>
            <a:r>
              <a:rPr lang="it-IT" b="1" dirty="0">
                <a:latin typeface="+mn-lt"/>
              </a:rPr>
              <a:t> </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755650" y="381000"/>
            <a:ext cx="6781800" cy="1066800"/>
          </a:xfrm>
        </p:spPr>
        <p:txBody>
          <a:bodyPr lIns="92075" tIns="46038" rIns="92075" bIns="46038"/>
          <a:lstStyle/>
          <a:p>
            <a:pPr eaLnBrk="1" hangingPunct="1"/>
            <a:r>
              <a:rPr lang="it-IT" sz="3200" dirty="0">
                <a:solidFill>
                  <a:srgbClr val="0000FF"/>
                </a:solidFill>
                <a:latin typeface="Arial Black" pitchFamily="34" charset="0"/>
              </a:rPr>
              <a:t>Obiettivo del progetto</a:t>
            </a:r>
          </a:p>
        </p:txBody>
      </p:sp>
      <p:sp>
        <p:nvSpPr>
          <p:cNvPr id="215043" name="Rectangle 3"/>
          <p:cNvSpPr>
            <a:spLocks noGrp="1" noChangeArrowheads="1"/>
          </p:cNvSpPr>
          <p:nvPr>
            <p:ph type="body" idx="4294967295"/>
          </p:nvPr>
        </p:nvSpPr>
        <p:spPr>
          <a:xfrm>
            <a:off x="827088" y="1196974"/>
            <a:ext cx="6623050" cy="1007889"/>
          </a:xfrm>
        </p:spPr>
        <p:txBody>
          <a:bodyPr/>
          <a:lstStyle/>
          <a:p>
            <a:pPr eaLnBrk="1" hangingPunct="1">
              <a:lnSpc>
                <a:spcPct val="80000"/>
              </a:lnSpc>
              <a:buFontTx/>
              <a:buNone/>
            </a:pPr>
            <a:r>
              <a:rPr lang="it-IT" sz="1100" dirty="0">
                <a:solidFill>
                  <a:srgbClr val="0000FF"/>
                </a:solidFill>
              </a:rPr>
              <a:t>  </a:t>
            </a:r>
            <a:r>
              <a:rPr lang="it-IT" sz="1100" b="1" i="1" dirty="0">
                <a:solidFill>
                  <a:srgbClr val="0000FF"/>
                </a:solidFill>
              </a:rPr>
              <a:t>	</a:t>
            </a:r>
            <a:endParaRPr lang="it-IT" sz="1200" b="1" i="1" dirty="0">
              <a:solidFill>
                <a:srgbClr val="993300"/>
              </a:solidFill>
            </a:endParaRPr>
          </a:p>
        </p:txBody>
      </p:sp>
      <p:sp>
        <p:nvSpPr>
          <p:cNvPr id="4" name="CasellaDiTesto 3"/>
          <p:cNvSpPr txBox="1"/>
          <p:nvPr/>
        </p:nvSpPr>
        <p:spPr>
          <a:xfrm>
            <a:off x="1367136" y="5678306"/>
            <a:ext cx="6565573" cy="446773"/>
          </a:xfrm>
          <a:prstGeom prst="rect">
            <a:avLst/>
          </a:prstGeom>
          <a:noFill/>
        </p:spPr>
        <p:txBody>
          <a:bodyPr wrap="square" rtlCol="0">
            <a:spAutoFit/>
          </a:bodyPr>
          <a:lstStyle/>
          <a:p>
            <a:endParaRPr lang="it-IT" dirty="0">
              <a:latin typeface="+mn-lt"/>
            </a:endParaRPr>
          </a:p>
        </p:txBody>
      </p:sp>
      <p:sp>
        <p:nvSpPr>
          <p:cNvPr id="2" name="Rectangle 1"/>
          <p:cNvSpPr>
            <a:spLocks noChangeArrowheads="1"/>
          </p:cNvSpPr>
          <p:nvPr/>
        </p:nvSpPr>
        <p:spPr bwMode="auto">
          <a:xfrm>
            <a:off x="1049522" y="2506062"/>
            <a:ext cx="72008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it-IT" sz="1800" dirty="0">
                <a:latin typeface="+mj-lt"/>
              </a:rPr>
              <a:t>Progetto di Ergonomia Fisica dell’ Itinerario Culturale Europeo della Rotta di Enea da Troia a Gaeta.</a:t>
            </a:r>
          </a:p>
          <a:p>
            <a:endParaRPr lang="it-IT" sz="1800" dirty="0">
              <a:latin typeface="+mj-lt"/>
            </a:endParaRPr>
          </a:p>
          <a:p>
            <a:r>
              <a:rPr lang="it-IT" sz="1800" dirty="0">
                <a:latin typeface="+mj-lt"/>
              </a:rPr>
              <a:t> Obiettivi:</a:t>
            </a:r>
          </a:p>
          <a:p>
            <a:r>
              <a:rPr lang="it-IT" sz="1800" dirty="0">
                <a:latin typeface="+mj-lt"/>
              </a:rPr>
              <a:t>- </a:t>
            </a:r>
            <a:r>
              <a:rPr lang="it-IT" sz="1800" b="1" dirty="0">
                <a:latin typeface="+mj-lt"/>
              </a:rPr>
              <a:t>Accessibilità</a:t>
            </a:r>
            <a:r>
              <a:rPr lang="it-IT" sz="1800" dirty="0">
                <a:latin typeface="+mj-lt"/>
              </a:rPr>
              <a:t> </a:t>
            </a:r>
            <a:r>
              <a:rPr lang="it-IT" sz="1800" b="1" dirty="0">
                <a:latin typeface="+mj-lt"/>
              </a:rPr>
              <a:t>universale</a:t>
            </a:r>
            <a:r>
              <a:rPr lang="it-IT" sz="1800" dirty="0">
                <a:latin typeface="+mj-lt"/>
              </a:rPr>
              <a:t>: rendere il l’Itinerario  fruibile a tutti.</a:t>
            </a:r>
          </a:p>
          <a:p>
            <a:r>
              <a:rPr lang="it-IT" sz="1800" dirty="0">
                <a:latin typeface="+mj-lt"/>
              </a:rPr>
              <a:t>-</a:t>
            </a:r>
            <a:r>
              <a:rPr lang="it-IT" sz="1800" b="1" dirty="0">
                <a:latin typeface="+mj-lt"/>
              </a:rPr>
              <a:t> Comfort ambientale nei rifugi che si visitano durante l’Itinerario;</a:t>
            </a:r>
            <a:endParaRPr lang="it-IT" sz="1800" b="1" dirty="0">
              <a:solidFill>
                <a:srgbClr val="FF0000"/>
              </a:solidFill>
              <a:latin typeface="+mj-lt"/>
            </a:endParaRPr>
          </a:p>
          <a:p>
            <a:r>
              <a:rPr lang="it-IT" sz="1800" dirty="0">
                <a:latin typeface="+mj-lt"/>
              </a:rPr>
              <a:t>-</a:t>
            </a:r>
            <a:r>
              <a:rPr lang="it-IT" sz="1800" b="1" dirty="0">
                <a:latin typeface="+mj-lt"/>
              </a:rPr>
              <a:t> Sostenibilità dell’esperienza.</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5042"/>
                                        </p:tgtEl>
                                        <p:attrNameLst>
                                          <p:attrName>style.color</p:attrName>
                                        </p:attrNameLst>
                                      </p:cBhvr>
                                      <p:to>
                                        <p:clrVal>
                                          <a:schemeClr val="accent2"/>
                                        </p:clrVal>
                                      </p:to>
                                    </p:set>
                                    <p:set>
                                      <p:cBhvr>
                                        <p:cTn id="7" dur="500" autoRev="1" fill="hold"/>
                                        <p:tgtEl>
                                          <p:spTgt spid="215042"/>
                                        </p:tgtEl>
                                        <p:attrNameLst>
                                          <p:attrName>fillcolor</p:attrName>
                                        </p:attrNameLst>
                                      </p:cBhvr>
                                      <p:to>
                                        <p:clrVal>
                                          <a:schemeClr val="accent2"/>
                                        </p:clrVal>
                                      </p:to>
                                    </p:set>
                                    <p:set>
                                      <p:cBhvr>
                                        <p:cTn id="8" dur="500" autoRev="1" fill="hold"/>
                                        <p:tgtEl>
                                          <p:spTgt spid="215042"/>
                                        </p:tgtEl>
                                        <p:attrNameLst>
                                          <p:attrName>fill.type</p:attrName>
                                        </p:attrNameLst>
                                      </p:cBhvr>
                                      <p:to>
                                        <p:strVal val="solid"/>
                                      </p:to>
                                    </p:set>
                                  </p:childTnLst>
                                </p:cTn>
                              </p:par>
                            </p:childTnLst>
                          </p:cTn>
                        </p:par>
                        <p:par>
                          <p:cTn id="9" fill="hold" nodeType="afterGroup">
                            <p:stCondLst>
                              <p:cond delay="2900"/>
                            </p:stCondLst>
                            <p:childTnLst>
                              <p:par>
                                <p:cTn id="10" presetID="5" presetClass="entr" presetSubtype="10" fill="hold" nodeType="afterEffect">
                                  <p:stCondLst>
                                    <p:cond delay="0"/>
                                  </p:stCondLst>
                                  <p:childTnLst>
                                    <p:set>
                                      <p:cBhvr>
                                        <p:cTn id="11" dur="1" fill="hold">
                                          <p:stCondLst>
                                            <p:cond delay="0"/>
                                          </p:stCondLst>
                                        </p:cTn>
                                        <p:tgtEl>
                                          <p:spTgt spid="215043">
                                            <p:txEl>
                                              <p:charRg st="0" end="2"/>
                                            </p:txEl>
                                          </p:spTgt>
                                        </p:tgtEl>
                                        <p:attrNameLst>
                                          <p:attrName>style.visibility</p:attrName>
                                        </p:attrNameLst>
                                      </p:cBhvr>
                                      <p:to>
                                        <p:strVal val="visible"/>
                                      </p:to>
                                    </p:set>
                                    <p:animEffect transition="in" filter="checkerboard(across)">
                                      <p:cBhvr>
                                        <p:cTn id="12" dur="500"/>
                                        <p:tgtEl>
                                          <p:spTgt spid="215043">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5816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br>
              <a:rPr lang="it-IT" sz="1200" b="1" i="1" dirty="0">
                <a:solidFill>
                  <a:srgbClr val="993300"/>
                </a:solidFill>
              </a:rPr>
            </a:br>
            <a:endParaRPr lang="it-IT" sz="1200" b="1" i="1" dirty="0">
              <a:solidFill>
                <a:srgbClr val="993300"/>
              </a:solidFill>
            </a:endParaRPr>
          </a:p>
        </p:txBody>
      </p:sp>
      <p:sp>
        <p:nvSpPr>
          <p:cNvPr id="36866" name="CasellaDiTesto 2"/>
          <p:cNvSpPr txBox="1">
            <a:spLocks noChangeArrowheads="1"/>
          </p:cNvSpPr>
          <p:nvPr/>
        </p:nvSpPr>
        <p:spPr bwMode="auto">
          <a:xfrm>
            <a:off x="750093" y="1301160"/>
            <a:ext cx="7997031" cy="3477875"/>
          </a:xfrm>
          <a:prstGeom prst="rect">
            <a:avLst/>
          </a:prstGeom>
          <a:noFill/>
          <a:ln w="9525">
            <a:noFill/>
            <a:miter lim="800000"/>
            <a:headEnd/>
            <a:tailEnd/>
          </a:ln>
        </p:spPr>
        <p:txBody>
          <a:bodyPr wrap="square">
            <a:spAutoFit/>
          </a:bodyPr>
          <a:lstStyle/>
          <a:p>
            <a:r>
              <a:rPr lang="it-IT" sz="2000" b="1" dirty="0">
                <a:latin typeface="Arial" pitchFamily="34" charset="0"/>
              </a:rPr>
              <a:t>Il processo di realizzazione del progetto parte da un’approfondita analisi del materiale esistente, consultando le principali fonti istituzionali europee.</a:t>
            </a:r>
          </a:p>
          <a:p>
            <a:r>
              <a:rPr lang="it-IT" sz="2000" b="1" dirty="0">
                <a:latin typeface="Arial" pitchFamily="34" charset="0"/>
              </a:rPr>
              <a:t> </a:t>
            </a:r>
          </a:p>
          <a:p>
            <a:pPr marL="285750" indent="-285750">
              <a:buFont typeface="Arial" panose="020B0604020202020204" pitchFamily="34" charset="0"/>
              <a:buChar char="•"/>
            </a:pPr>
            <a:r>
              <a:rPr lang="it-IT" sz="2000" b="1" dirty="0">
                <a:latin typeface="Arial" pitchFamily="34" charset="0"/>
              </a:rPr>
              <a:t>CONSULTAZIONE FONTI ISTITUZIONALI:</a:t>
            </a:r>
          </a:p>
          <a:p>
            <a:r>
              <a:rPr lang="it-IT" sz="2000" b="1" dirty="0">
                <a:latin typeface="Arial" pitchFamily="34" charset="0"/>
              </a:rPr>
              <a:t>  analisi del portale «itinerari culturali del consiglio d’Europa» e del sito ufficiale «LA ROTTA DI ENEA»;</a:t>
            </a:r>
          </a:p>
          <a:p>
            <a:endParaRPr lang="it-IT" sz="2000" b="1" dirty="0">
              <a:latin typeface="Arial" pitchFamily="34" charset="0"/>
            </a:endParaRPr>
          </a:p>
          <a:p>
            <a:pPr marL="285750" indent="-285750">
              <a:buFont typeface="Arial" panose="020B0604020202020204" pitchFamily="34" charset="0"/>
              <a:buChar char="•"/>
            </a:pPr>
            <a:r>
              <a:rPr lang="it-IT" sz="2000" b="1" dirty="0">
                <a:latin typeface="Arial" pitchFamily="34" charset="0"/>
              </a:rPr>
              <a:t>FOCUS STORICO STUDIO DEL PERSONAGGIO GRECO: </a:t>
            </a:r>
          </a:p>
          <a:p>
            <a:r>
              <a:rPr lang="it-IT" sz="2000" b="1" dirty="0">
                <a:latin typeface="Arial" pitchFamily="34" charset="0"/>
              </a:rPr>
              <a:t>fuggito da Troia, percorrendo il lungo viaggio nel Mediterraneo fino a  giungere nel Lazio.</a:t>
            </a:r>
          </a:p>
        </p:txBody>
      </p:sp>
    </p:spTree>
    <p:extLst>
      <p:ext uri="{BB962C8B-B14F-4D97-AF65-F5344CB8AC3E}">
        <p14:creationId xmlns:p14="http://schemas.microsoft.com/office/powerpoint/2010/main" val="31817876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8864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endParaRPr lang="it-IT" sz="1200" b="1" i="1" dirty="0">
              <a:solidFill>
                <a:srgbClr val="993300"/>
              </a:solidFill>
            </a:endParaRPr>
          </a:p>
        </p:txBody>
      </p:sp>
      <p:sp>
        <p:nvSpPr>
          <p:cNvPr id="36866" name="CasellaDiTesto 2"/>
          <p:cNvSpPr txBox="1">
            <a:spLocks noChangeArrowheads="1"/>
          </p:cNvSpPr>
          <p:nvPr/>
        </p:nvSpPr>
        <p:spPr bwMode="auto">
          <a:xfrm>
            <a:off x="755576" y="2060848"/>
            <a:ext cx="5472608" cy="3170099"/>
          </a:xfrm>
          <a:prstGeom prst="rect">
            <a:avLst/>
          </a:prstGeom>
          <a:noFill/>
          <a:ln w="9525">
            <a:noFill/>
            <a:miter lim="800000"/>
            <a:headEnd/>
            <a:tailEnd/>
          </a:ln>
        </p:spPr>
        <p:txBody>
          <a:bodyPr wrap="square">
            <a:spAutoFit/>
          </a:bodyPr>
          <a:lstStyle/>
          <a:p>
            <a:r>
              <a:rPr lang="it-IT" sz="2000" b="1" dirty="0">
                <a:latin typeface="Arial" pitchFamily="34" charset="0"/>
              </a:rPr>
              <a:t>Cos’è un itinerario culturale europeo: </a:t>
            </a:r>
          </a:p>
          <a:p>
            <a:r>
              <a:rPr lang="it-IT" sz="2000" b="1" dirty="0">
                <a:latin typeface="Arial" pitchFamily="34" charset="0"/>
              </a:rPr>
              <a:t>1. è un percorso riconosciuto dal Consiglio d’Europa che collega diversi luoghi accomunati da una stessa storia tradizione o tema culturale;</a:t>
            </a:r>
          </a:p>
          <a:p>
            <a:r>
              <a:rPr lang="it-IT" sz="2000" b="1" dirty="0">
                <a:latin typeface="Arial" pitchFamily="34" charset="0"/>
              </a:rPr>
              <a:t>2. deve coinvolgere almeno 3 Paesi europei;</a:t>
            </a:r>
          </a:p>
          <a:p>
            <a:r>
              <a:rPr lang="it-IT" sz="2000" b="1" dirty="0">
                <a:latin typeface="Arial" pitchFamily="34" charset="0"/>
              </a:rPr>
              <a:t>3. soggetto gestore (associazione, fondazione);</a:t>
            </a:r>
          </a:p>
          <a:p>
            <a:r>
              <a:rPr lang="it-IT" sz="2000" b="1" dirty="0">
                <a:latin typeface="Arial" pitchFamily="34" charset="0"/>
              </a:rPr>
              <a:t>4. deve favorire lo scambio culturale </a:t>
            </a:r>
            <a:r>
              <a:rPr lang="it-IT" dirty="0">
                <a:latin typeface="Arial" pitchFamily="34" charset="0"/>
              </a:rPr>
              <a:t>.</a:t>
            </a:r>
          </a:p>
        </p:txBody>
      </p:sp>
      <p:pic>
        <p:nvPicPr>
          <p:cNvPr id="3" name="Immagine 2">
            <a:extLst>
              <a:ext uri="{FF2B5EF4-FFF2-40B4-BE49-F238E27FC236}">
                <a16:creationId xmlns:a16="http://schemas.microsoft.com/office/drawing/2014/main" id="{2E7A78D5-5098-F738-5062-53703FC0F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691958"/>
            <a:ext cx="3786291" cy="1368890"/>
          </a:xfrm>
          <a:prstGeom prst="rect">
            <a:avLst/>
          </a:prstGeom>
        </p:spPr>
      </p:pic>
    </p:spTree>
    <p:extLst>
      <p:ext uri="{BB962C8B-B14F-4D97-AF65-F5344CB8AC3E}">
        <p14:creationId xmlns:p14="http://schemas.microsoft.com/office/powerpoint/2010/main" val="12303335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8864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endParaRPr lang="it-IT" sz="1200" b="1" i="1" dirty="0">
              <a:solidFill>
                <a:srgbClr val="993300"/>
              </a:solidFill>
            </a:endParaRPr>
          </a:p>
        </p:txBody>
      </p:sp>
      <p:sp>
        <p:nvSpPr>
          <p:cNvPr id="36866" name="CasellaDiTesto 2"/>
          <p:cNvSpPr txBox="1">
            <a:spLocks noChangeArrowheads="1"/>
          </p:cNvSpPr>
          <p:nvPr/>
        </p:nvSpPr>
        <p:spPr bwMode="auto">
          <a:xfrm>
            <a:off x="539552" y="1628800"/>
            <a:ext cx="3360711" cy="3293209"/>
          </a:xfrm>
          <a:prstGeom prst="rect">
            <a:avLst/>
          </a:prstGeom>
          <a:noFill/>
          <a:ln w="9525">
            <a:noFill/>
            <a:miter lim="800000"/>
            <a:headEnd/>
            <a:tailEnd/>
          </a:ln>
        </p:spPr>
        <p:txBody>
          <a:bodyPr wrap="square">
            <a:spAutoFit/>
          </a:bodyPr>
          <a:lstStyle/>
          <a:p>
            <a:r>
              <a:rPr lang="it-IT" sz="2400" b="1" dirty="0">
                <a:latin typeface="Arial" pitchFamily="34" charset="0"/>
              </a:rPr>
              <a:t>L’itinerario è accreditato al Consiglio d’Europa</a:t>
            </a:r>
            <a:endParaRPr lang="it-IT" sz="2400" b="1" dirty="0">
              <a:solidFill>
                <a:srgbClr val="FF0000"/>
              </a:solidFill>
              <a:latin typeface="Arial" pitchFamily="34" charset="0"/>
            </a:endParaRPr>
          </a:p>
          <a:p>
            <a:r>
              <a:rPr lang="it-IT" sz="2400" b="1" dirty="0">
                <a:latin typeface="Arial" pitchFamily="34" charset="0"/>
              </a:rPr>
              <a:t>La rotta di Enea è stata certificata come Itinerario Culturale del Consiglio d’Europa nel 2021</a:t>
            </a:r>
          </a:p>
          <a:p>
            <a:endParaRPr lang="it-IT" b="1" dirty="0">
              <a:latin typeface="Arial" pitchFamily="34" charset="0"/>
            </a:endParaRPr>
          </a:p>
        </p:txBody>
      </p:sp>
      <p:pic>
        <p:nvPicPr>
          <p:cNvPr id="3" name="Immagin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16345" y="1484784"/>
            <a:ext cx="4877192" cy="4343228"/>
          </a:xfrm>
          <a:prstGeom prst="rect">
            <a:avLst/>
          </a:prstGeom>
        </p:spPr>
      </p:pic>
    </p:spTree>
    <p:extLst>
      <p:ext uri="{BB962C8B-B14F-4D97-AF65-F5344CB8AC3E}">
        <p14:creationId xmlns:p14="http://schemas.microsoft.com/office/powerpoint/2010/main" val="35608444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8864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br>
              <a:rPr lang="it-IT" sz="1200" b="1" i="1" dirty="0">
                <a:solidFill>
                  <a:srgbClr val="993300"/>
                </a:solidFill>
              </a:rPr>
            </a:br>
            <a:endParaRPr lang="it-IT" sz="1200" b="1" i="1" dirty="0">
              <a:solidFill>
                <a:srgbClr val="993300"/>
              </a:solidFill>
            </a:endParaRPr>
          </a:p>
        </p:txBody>
      </p:sp>
      <p:sp>
        <p:nvSpPr>
          <p:cNvPr id="36866" name="CasellaDiTesto 2"/>
          <p:cNvSpPr txBox="1">
            <a:spLocks noChangeArrowheads="1"/>
          </p:cNvSpPr>
          <p:nvPr/>
        </p:nvSpPr>
        <p:spPr bwMode="auto">
          <a:xfrm>
            <a:off x="1619672" y="1700808"/>
            <a:ext cx="6667077" cy="2554545"/>
          </a:xfrm>
          <a:prstGeom prst="rect">
            <a:avLst/>
          </a:prstGeom>
          <a:noFill/>
          <a:ln w="9525">
            <a:noFill/>
            <a:miter lim="800000"/>
            <a:headEnd/>
            <a:tailEnd/>
          </a:ln>
        </p:spPr>
        <p:txBody>
          <a:bodyPr wrap="square">
            <a:spAutoFit/>
          </a:bodyPr>
          <a:lstStyle/>
          <a:p>
            <a:r>
              <a:rPr lang="it-IT" sz="2400" b="1" dirty="0">
                <a:latin typeface="Arial" pitchFamily="34" charset="0"/>
              </a:rPr>
              <a:t>Soggetto gestore dell’itinerario: Associazione Rotta di Enea</a:t>
            </a:r>
          </a:p>
          <a:p>
            <a:r>
              <a:rPr lang="it-IT" sz="2400" b="1" dirty="0">
                <a:latin typeface="Arial" pitchFamily="34" charset="0"/>
              </a:rPr>
              <a:t>Sede: Via San Francesco di Sales, 90</a:t>
            </a:r>
          </a:p>
          <a:p>
            <a:r>
              <a:rPr lang="it-IT" sz="2400" b="1" dirty="0">
                <a:latin typeface="Arial" pitchFamily="34" charset="0"/>
              </a:rPr>
              <a:t>IT-00165 Roma</a:t>
            </a:r>
          </a:p>
          <a:p>
            <a:r>
              <a:rPr lang="it-IT" sz="2400" b="1" dirty="0">
                <a:latin typeface="Arial" pitchFamily="34" charset="0"/>
              </a:rPr>
              <a:t>Presidente: Giovanni CAFIERO (Presidente)</a:t>
            </a:r>
          </a:p>
          <a:p>
            <a:r>
              <a:rPr lang="it-IT" sz="2400" b="1" dirty="0">
                <a:latin typeface="Arial" pitchFamily="34" charset="0"/>
              </a:rPr>
              <a:t>Indirizzo email: info@rottadienea.it</a:t>
            </a:r>
          </a:p>
          <a:p>
            <a:endParaRPr lang="it-IT" b="1" dirty="0">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8864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br>
              <a:rPr lang="it-IT" sz="1200" b="1" i="1" dirty="0">
                <a:solidFill>
                  <a:srgbClr val="993300"/>
                </a:solidFill>
              </a:rPr>
            </a:br>
            <a:endParaRPr lang="it-IT" sz="1200" b="1" i="1" dirty="0">
              <a:solidFill>
                <a:srgbClr val="993300"/>
              </a:solidFill>
            </a:endParaRPr>
          </a:p>
        </p:txBody>
      </p:sp>
      <p:sp>
        <p:nvSpPr>
          <p:cNvPr id="36866" name="CasellaDiTesto 2"/>
          <p:cNvSpPr txBox="1">
            <a:spLocks noChangeArrowheads="1"/>
          </p:cNvSpPr>
          <p:nvPr/>
        </p:nvSpPr>
        <p:spPr bwMode="auto">
          <a:xfrm>
            <a:off x="683568" y="1484784"/>
            <a:ext cx="3208983" cy="3293209"/>
          </a:xfrm>
          <a:prstGeom prst="rect">
            <a:avLst/>
          </a:prstGeom>
          <a:noFill/>
          <a:ln w="9525">
            <a:noFill/>
            <a:miter lim="800000"/>
            <a:headEnd/>
            <a:tailEnd/>
          </a:ln>
        </p:spPr>
        <p:txBody>
          <a:bodyPr wrap="square">
            <a:spAutoFit/>
          </a:bodyPr>
          <a:lstStyle/>
          <a:p>
            <a:r>
              <a:rPr lang="it-IT" sz="2400" b="1" dirty="0">
                <a:latin typeface="Arial" pitchFamily="34" charset="0"/>
              </a:rPr>
              <a:t>I comuni che fanno parte della Rotta di Enea sono qui indicati</a:t>
            </a:r>
          </a:p>
          <a:p>
            <a:r>
              <a:rPr lang="it-IT" sz="2400" b="1" dirty="0">
                <a:latin typeface="+mj-lt"/>
              </a:rPr>
              <a:t>Non esiste però una rotta formalizzata che collega i porti di questi Comuni</a:t>
            </a:r>
            <a:endParaRPr lang="it-IT" sz="2400" b="1" dirty="0">
              <a:solidFill>
                <a:srgbClr val="FF0000"/>
              </a:solidFill>
              <a:latin typeface="+mj-lt"/>
            </a:endParaRPr>
          </a:p>
          <a:p>
            <a:endParaRPr lang="it-IT" b="1" dirty="0">
              <a:solidFill>
                <a:srgbClr val="FF0000"/>
              </a:solidFill>
              <a:latin typeface="Arial" pitchFamily="34" charset="0"/>
            </a:endParaRPr>
          </a:p>
        </p:txBody>
      </p:sp>
      <p:pic>
        <p:nvPicPr>
          <p:cNvPr id="2" name="Immagine 1"/>
          <p:cNvPicPr>
            <a:picLocks noChangeAspect="1"/>
          </p:cNvPicPr>
          <p:nvPr/>
        </p:nvPicPr>
        <p:blipFill>
          <a:blip r:embed="rId4"/>
          <a:stretch>
            <a:fillRect/>
          </a:stretch>
        </p:blipFill>
        <p:spPr>
          <a:xfrm>
            <a:off x="4642684" y="332656"/>
            <a:ext cx="3385699" cy="6124737"/>
          </a:xfrm>
          <a:prstGeom prst="rect">
            <a:avLst/>
          </a:prstGeom>
        </p:spPr>
      </p:pic>
    </p:spTree>
    <p:extLst>
      <p:ext uri="{BB962C8B-B14F-4D97-AF65-F5344CB8AC3E}">
        <p14:creationId xmlns:p14="http://schemas.microsoft.com/office/powerpoint/2010/main" val="4321238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396875" y="188640"/>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br>
              <a:rPr lang="it-IT" sz="1200" b="1" i="1" dirty="0">
                <a:solidFill>
                  <a:srgbClr val="993300"/>
                </a:solidFill>
              </a:rPr>
            </a:br>
            <a:endParaRPr lang="it-IT" sz="1200" b="1" i="1" dirty="0">
              <a:solidFill>
                <a:srgbClr val="993300"/>
              </a:solidFill>
            </a:endParaRPr>
          </a:p>
        </p:txBody>
      </p:sp>
      <p:sp>
        <p:nvSpPr>
          <p:cNvPr id="36866" name="CasellaDiTesto 2"/>
          <p:cNvSpPr txBox="1">
            <a:spLocks noChangeArrowheads="1"/>
          </p:cNvSpPr>
          <p:nvPr/>
        </p:nvSpPr>
        <p:spPr bwMode="auto">
          <a:xfrm>
            <a:off x="426798" y="1303713"/>
            <a:ext cx="5538672" cy="4647426"/>
          </a:xfrm>
          <a:prstGeom prst="rect">
            <a:avLst/>
          </a:prstGeom>
          <a:noFill/>
          <a:ln w="9525">
            <a:noFill/>
            <a:miter lim="800000"/>
            <a:headEnd/>
            <a:tailEnd/>
          </a:ln>
        </p:spPr>
        <p:txBody>
          <a:bodyPr wrap="square">
            <a:spAutoFit/>
          </a:bodyPr>
          <a:lstStyle/>
          <a:p>
            <a:r>
              <a:rPr lang="it-IT" sz="2000" b="1" dirty="0">
                <a:latin typeface="Arial" pitchFamily="34" charset="0"/>
              </a:rPr>
              <a:t>Dall’intervista svolta con il Professor Onelli Francesco abbiamo rilevato che per poter partecipare all’itinerario è necessario conoscere i  seguenti punti:</a:t>
            </a:r>
          </a:p>
          <a:p>
            <a:endParaRPr lang="it-IT" sz="2000" b="1" dirty="0">
              <a:latin typeface="Arial" pitchFamily="34" charset="0"/>
            </a:endParaRPr>
          </a:p>
          <a:p>
            <a:pPr marL="285750" indent="-285750">
              <a:buFont typeface="Arial" panose="020B0604020202020204" pitchFamily="34" charset="0"/>
              <a:buChar char="•"/>
            </a:pPr>
            <a:r>
              <a:rPr lang="it-IT" sz="2000" b="1" dirty="0">
                <a:latin typeface="Arial" pitchFamily="34" charset="0"/>
              </a:rPr>
              <a:t>Stato di salute delle persone che si imbarcano;</a:t>
            </a:r>
          </a:p>
          <a:p>
            <a:pPr marL="285750" indent="-285750">
              <a:buFont typeface="Arial" panose="020B0604020202020204" pitchFamily="34" charset="0"/>
              <a:buChar char="•"/>
            </a:pPr>
            <a:r>
              <a:rPr lang="it-IT" sz="2000" b="1" dirty="0">
                <a:latin typeface="Arial" pitchFamily="34" charset="0"/>
              </a:rPr>
              <a:t>Attitudine alla vita di bordo e relative restrizioni;</a:t>
            </a:r>
          </a:p>
          <a:p>
            <a:pPr marL="285750" indent="-285750">
              <a:buFont typeface="Arial" panose="020B0604020202020204" pitchFamily="34" charset="0"/>
              <a:buChar char="•"/>
            </a:pPr>
            <a:r>
              <a:rPr lang="it-IT" sz="2000" b="1" dirty="0">
                <a:latin typeface="Arial" pitchFamily="34" charset="0"/>
              </a:rPr>
              <a:t>Abbigliamento e bagaglio </a:t>
            </a:r>
            <a:r>
              <a:rPr lang="it-IT" sz="2000" b="1" dirty="0" err="1">
                <a:latin typeface="Arial" pitchFamily="34" charset="0"/>
              </a:rPr>
              <a:t>minimal</a:t>
            </a:r>
            <a:r>
              <a:rPr lang="it-IT" sz="2000" b="1" dirty="0">
                <a:latin typeface="Arial" pitchFamily="34" charset="0"/>
              </a:rPr>
              <a:t> da portare;</a:t>
            </a:r>
          </a:p>
          <a:p>
            <a:pPr marL="285750" indent="-285750">
              <a:buFont typeface="Arial" panose="020B0604020202020204" pitchFamily="34" charset="0"/>
              <a:buChar char="•"/>
            </a:pPr>
            <a:r>
              <a:rPr lang="it-IT" sz="2000" b="1" dirty="0">
                <a:latin typeface="Arial" pitchFamily="34" charset="0"/>
              </a:rPr>
              <a:t>Accoglienza e servizi portuali.</a:t>
            </a:r>
          </a:p>
          <a:p>
            <a:pPr marL="285750" indent="-285750">
              <a:buFont typeface="Arial" panose="020B0604020202020204" pitchFamily="34" charset="0"/>
              <a:buChar char="•"/>
            </a:pPr>
            <a:endParaRPr lang="it-IT" sz="2000" b="1" dirty="0">
              <a:latin typeface="Arial" pitchFamily="34" charset="0"/>
            </a:endParaRPr>
          </a:p>
          <a:p>
            <a:pPr marL="285750" indent="-285750">
              <a:buFont typeface="Arial" panose="020B0604020202020204" pitchFamily="34" charset="0"/>
              <a:buChar char="•"/>
            </a:pPr>
            <a:endParaRPr lang="it-IT" sz="2000" b="1" dirty="0">
              <a:latin typeface="Arial" pitchFamily="34" charset="0"/>
            </a:endParaRPr>
          </a:p>
          <a:p>
            <a:endParaRPr lang="it-IT" dirty="0">
              <a:latin typeface="Arial" pitchFamily="34" charset="0"/>
            </a:endParaRPr>
          </a:p>
        </p:txBody>
      </p:sp>
      <p:pic>
        <p:nvPicPr>
          <p:cNvPr id="3" name="Immagine 2">
            <a:extLst>
              <a:ext uri="{FF2B5EF4-FFF2-40B4-BE49-F238E27FC236}">
                <a16:creationId xmlns:a16="http://schemas.microsoft.com/office/drawing/2014/main" id="{F2A960B7-9DAD-88CF-EAD7-554B1510B2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176" y="1412776"/>
            <a:ext cx="2903007" cy="3602161"/>
          </a:xfrm>
          <a:prstGeom prst="rect">
            <a:avLst/>
          </a:prstGeom>
        </p:spPr>
      </p:pic>
    </p:spTree>
    <p:extLst>
      <p:ext uri="{BB962C8B-B14F-4D97-AF65-F5344CB8AC3E}">
        <p14:creationId xmlns:p14="http://schemas.microsoft.com/office/powerpoint/2010/main" val="17317290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1186"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2400" dirty="0">
                <a:solidFill>
                  <a:srgbClr val="0000FF"/>
                </a:solidFill>
                <a:latin typeface="Arial Black" pitchFamily="34" charset="0"/>
              </a:rPr>
              <a:t>BENCHMARKING</a:t>
            </a:r>
          </a:p>
        </p:txBody>
      </p:sp>
      <p:sp>
        <p:nvSpPr>
          <p:cNvPr id="38914" name="Rectangle 3"/>
          <p:cNvSpPr>
            <a:spLocks noGrp="1" noChangeArrowheads="1"/>
          </p:cNvSpPr>
          <p:nvPr>
            <p:ph type="body" idx="4294967295"/>
          </p:nvPr>
        </p:nvSpPr>
        <p:spPr>
          <a:xfrm>
            <a:off x="899592" y="1268760"/>
            <a:ext cx="7772400" cy="3926483"/>
          </a:xfrm>
        </p:spPr>
        <p:txBody>
          <a:bodyPr/>
          <a:lstStyle/>
          <a:p>
            <a:pPr algn="just" eaLnBrk="1" hangingPunct="1">
              <a:buFontTx/>
              <a:buNone/>
            </a:pPr>
            <a:r>
              <a:rPr lang="it-IT" sz="2000" b="1" dirty="0"/>
              <a:t>Analizzando i siti: </a:t>
            </a:r>
          </a:p>
          <a:p>
            <a:pPr algn="just" eaLnBrk="1" hangingPunct="1"/>
            <a:r>
              <a:rPr lang="it-IT" sz="2000" b="1" dirty="0"/>
              <a:t>https://www.istitutoformazioneintervento.it/</a:t>
            </a:r>
          </a:p>
          <a:p>
            <a:pPr algn="just" eaLnBrk="1" hangingPunct="1"/>
            <a:r>
              <a:rPr lang="it-IT" sz="2000" b="1" dirty="0">
                <a:hlinkClick r:id="rId4"/>
              </a:rPr>
              <a:t>https://www.societadiergonomia.it/</a:t>
            </a:r>
            <a:endParaRPr lang="it-IT" sz="2000" b="1" dirty="0"/>
          </a:p>
          <a:p>
            <a:pPr algn="just" eaLnBrk="1" hangingPunct="1"/>
            <a:r>
              <a:rPr lang="it-IT" sz="2000" b="1" dirty="0"/>
              <a:t>https://www.aeneasroute.org/</a:t>
            </a:r>
          </a:p>
          <a:p>
            <a:pPr marL="0" indent="0" algn="just" eaLnBrk="1" hangingPunct="1">
              <a:buNone/>
            </a:pPr>
            <a:endParaRPr lang="it-IT" sz="2000" b="1" dirty="0"/>
          </a:p>
          <a:p>
            <a:pPr algn="just" eaLnBrk="1" hangingPunct="1">
              <a:buFontTx/>
              <a:buNone/>
            </a:pPr>
            <a:r>
              <a:rPr lang="it-IT" sz="2000" b="1" dirty="0"/>
              <a:t>abbiamo rilevato che il percorso culturale più idoneo potrebbe essere:</a:t>
            </a:r>
          </a:p>
          <a:p>
            <a:pPr algn="just" eaLnBrk="1" hangingPunct="1">
              <a:buBlip>
                <a:blip r:embed="rId5"/>
              </a:buBlip>
            </a:pPr>
            <a:r>
              <a:rPr lang="it-IT" sz="2000" b="1" dirty="0"/>
              <a:t>Troia</a:t>
            </a:r>
          </a:p>
          <a:p>
            <a:pPr algn="just" eaLnBrk="1" hangingPunct="1">
              <a:buBlip>
                <a:blip r:embed="rId5"/>
              </a:buBlip>
            </a:pPr>
            <a:r>
              <a:rPr lang="it-IT" sz="2000" b="1" dirty="0"/>
              <a:t>Creta</a:t>
            </a:r>
          </a:p>
          <a:p>
            <a:pPr algn="just" eaLnBrk="1" hangingPunct="1">
              <a:buBlip>
                <a:blip r:embed="rId5"/>
              </a:buBlip>
            </a:pPr>
            <a:r>
              <a:rPr lang="it-IT" sz="2000" b="1" dirty="0"/>
              <a:t>Erice</a:t>
            </a:r>
          </a:p>
          <a:p>
            <a:pPr algn="just" eaLnBrk="1" hangingPunct="1">
              <a:buBlip>
                <a:blip r:embed="rId5"/>
              </a:buBlip>
            </a:pPr>
            <a:r>
              <a:rPr lang="it-IT" sz="2000" b="1" dirty="0"/>
              <a:t>Gaeta</a:t>
            </a:r>
          </a:p>
          <a:p>
            <a:pPr algn="just" eaLnBrk="1" hangingPunct="1">
              <a:buFontTx/>
              <a:buNone/>
            </a:pPr>
            <a:r>
              <a:rPr lang="it-IT" sz="2000" dirty="0"/>
              <a:t>Tutti i comuni sono associati come indica il sito «Rotta di Enea».</a:t>
            </a: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06DC309-1261-8E2A-52BB-8345714810E3}"/>
              </a:ext>
            </a:extLst>
          </p:cNvPr>
          <p:cNvSpPr txBox="1"/>
          <p:nvPr/>
        </p:nvSpPr>
        <p:spPr>
          <a:xfrm>
            <a:off x="539552" y="0"/>
            <a:ext cx="4176464" cy="4708981"/>
          </a:xfrm>
          <a:prstGeom prst="rect">
            <a:avLst/>
          </a:prstGeom>
          <a:noFill/>
        </p:spPr>
        <p:txBody>
          <a:bodyPr wrap="square" rtlCol="0">
            <a:spAutoFit/>
          </a:bodyPr>
          <a:lstStyle/>
          <a:p>
            <a:r>
              <a:rPr lang="it-IT" sz="3200" b="1" dirty="0">
                <a:latin typeface="+mj-lt"/>
              </a:rPr>
              <a:t> </a:t>
            </a:r>
            <a:br>
              <a:rPr lang="it-IT" sz="3200" dirty="0">
                <a:solidFill>
                  <a:srgbClr val="FFCC00"/>
                </a:solidFill>
                <a:latin typeface="Arial Black" pitchFamily="34" charset="0"/>
              </a:rPr>
            </a:br>
            <a:r>
              <a:rPr lang="it-IT" sz="2800" dirty="0">
                <a:solidFill>
                  <a:srgbClr val="0000FF"/>
                </a:solidFill>
                <a:latin typeface="Arial Black" pitchFamily="34" charset="0"/>
              </a:rPr>
              <a:t>PROGETTAZIONE</a:t>
            </a:r>
            <a:br>
              <a:rPr lang="it-IT" sz="3200" dirty="0">
                <a:solidFill>
                  <a:srgbClr val="0000FF"/>
                </a:solidFill>
                <a:latin typeface="Arial Black" pitchFamily="34" charset="0"/>
              </a:rPr>
            </a:br>
            <a:endParaRPr lang="it-IT" sz="3200" dirty="0">
              <a:solidFill>
                <a:srgbClr val="0000FF"/>
              </a:solidFill>
              <a:latin typeface="Arial Black" pitchFamily="34" charset="0"/>
            </a:endParaRPr>
          </a:p>
          <a:p>
            <a:endParaRPr lang="it-IT" sz="2400" b="1" dirty="0">
              <a:latin typeface="+mj-lt"/>
            </a:endParaRPr>
          </a:p>
          <a:p>
            <a:pPr marL="285750" indent="-285750">
              <a:buFontTx/>
              <a:buChar char="-"/>
            </a:pPr>
            <a:r>
              <a:rPr lang="it-IT" sz="2400" b="1" dirty="0">
                <a:latin typeface="+mj-lt"/>
              </a:rPr>
              <a:t>I porti prescelti per il nostro progetto sono : Troia, Creta, Erice e Gaeta; </a:t>
            </a:r>
          </a:p>
          <a:p>
            <a:pPr marL="285750" indent="-285750">
              <a:buFontTx/>
              <a:buChar char="-"/>
            </a:pPr>
            <a:r>
              <a:rPr lang="it-IT" sz="2400" b="1" dirty="0">
                <a:latin typeface="+mj-lt"/>
              </a:rPr>
              <a:t>I porti che abbiamo prescelto fanno già parte dell’itinerario; </a:t>
            </a:r>
          </a:p>
          <a:p>
            <a:pPr marL="285750" indent="-285750">
              <a:buFontTx/>
              <a:buChar char="-"/>
            </a:pPr>
            <a:endParaRPr lang="it-IT" dirty="0"/>
          </a:p>
        </p:txBody>
      </p:sp>
      <p:pic>
        <p:nvPicPr>
          <p:cNvPr id="6" name="Immagine 5">
            <a:extLst>
              <a:ext uri="{FF2B5EF4-FFF2-40B4-BE49-F238E27FC236}">
                <a16:creationId xmlns:a16="http://schemas.microsoft.com/office/drawing/2014/main" id="{735C22FD-0BA8-AA26-4BD6-A6B42650B1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6185" y="1700808"/>
            <a:ext cx="4126768" cy="3949650"/>
          </a:xfrm>
          <a:prstGeom prst="rect">
            <a:avLst/>
          </a:prstGeom>
        </p:spPr>
      </p:pic>
    </p:spTree>
    <p:extLst>
      <p:ext uri="{BB962C8B-B14F-4D97-AF65-F5344CB8AC3E}">
        <p14:creationId xmlns:p14="http://schemas.microsoft.com/office/powerpoint/2010/main" val="3437148020"/>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1196752"/>
            <a:ext cx="8810458" cy="4638119"/>
          </a:xfrm>
          <a:prstGeom prst="rect">
            <a:avLst/>
          </a:prstGeom>
        </p:spPr>
      </p:pic>
    </p:spTree>
    <p:extLst>
      <p:ext uri="{BB962C8B-B14F-4D97-AF65-F5344CB8AC3E}">
        <p14:creationId xmlns:p14="http://schemas.microsoft.com/office/powerpoint/2010/main" val="265969754"/>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asellaDiTesto 3"/>
          <p:cNvSpPr txBox="1"/>
          <p:nvPr/>
        </p:nvSpPr>
        <p:spPr>
          <a:xfrm>
            <a:off x="1475656" y="1484784"/>
            <a:ext cx="6696744" cy="3785652"/>
          </a:xfrm>
          <a:prstGeom prst="rect">
            <a:avLst/>
          </a:prstGeom>
          <a:noFill/>
        </p:spPr>
        <p:txBody>
          <a:bodyPr wrap="square" rtlCol="0">
            <a:spAutoFit/>
          </a:bodyPr>
          <a:lstStyle/>
          <a:p>
            <a:r>
              <a:rPr lang="it-IT" sz="2000" b="1" dirty="0">
                <a:latin typeface="+mn-lt"/>
              </a:rPr>
              <a:t>Troia è il leggendario scenario dell'Iliade, dove l'eroe Enea fuggì dalla città in fiamme dopo l'inganno del cavallo di legno per dare inizio alla stirpe romana. </a:t>
            </a:r>
          </a:p>
          <a:p>
            <a:endParaRPr lang="it-IT" sz="2000" b="1" dirty="0">
              <a:latin typeface="+mn-lt"/>
            </a:endParaRPr>
          </a:p>
          <a:p>
            <a:r>
              <a:rPr lang="it-IT" sz="2000" b="1" dirty="0">
                <a:latin typeface="+mn-lt"/>
              </a:rPr>
              <a:t>Oltre la leggenda, il sito archeologico di Enea testimonia una storia reale di 4.000 anni e nove diverse città sovrapposte, confermandosi dal 1998 Patrimonio dell'Umanità UNESCO.</a:t>
            </a:r>
          </a:p>
          <a:p>
            <a:endParaRPr lang="it-IT" sz="2000" b="1" dirty="0">
              <a:latin typeface="+mn-lt"/>
            </a:endParaRPr>
          </a:p>
          <a:p>
            <a:r>
              <a:rPr lang="it-IT" sz="2000" b="1" dirty="0">
                <a:latin typeface="+mn-lt"/>
              </a:rPr>
              <a:t>Questi siti archeologici sono un ottimo punto di partenza per vedere tutte le strutture in merito di Enea.</a:t>
            </a:r>
          </a:p>
        </p:txBody>
      </p:sp>
      <p:sp>
        <p:nvSpPr>
          <p:cNvPr id="3" name="CasellaDiTesto 2"/>
          <p:cNvSpPr txBox="1"/>
          <p:nvPr/>
        </p:nvSpPr>
        <p:spPr>
          <a:xfrm>
            <a:off x="3383868" y="548680"/>
            <a:ext cx="2592288" cy="461665"/>
          </a:xfrm>
          <a:prstGeom prst="rect">
            <a:avLst/>
          </a:prstGeom>
          <a:noFill/>
        </p:spPr>
        <p:txBody>
          <a:bodyPr wrap="square" rtlCol="0">
            <a:spAutoFit/>
          </a:bodyPr>
          <a:lstStyle/>
          <a:p>
            <a:pPr marL="571500" indent="-571500">
              <a:buFont typeface="Arial" panose="020B0604020202020204" pitchFamily="34" charset="0"/>
              <a:buChar char="•"/>
            </a:pPr>
            <a:r>
              <a:rPr lang="it-IT" sz="2400" b="1" dirty="0">
                <a:latin typeface="+mn-lt"/>
              </a:rPr>
              <a:t>Troia</a:t>
            </a:r>
          </a:p>
        </p:txBody>
      </p:sp>
    </p:spTree>
    <p:extLst>
      <p:ext uri="{BB962C8B-B14F-4D97-AF65-F5344CB8AC3E}">
        <p14:creationId xmlns:p14="http://schemas.microsoft.com/office/powerpoint/2010/main" val="3316621"/>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asellaDiTesto 3"/>
          <p:cNvSpPr txBox="1"/>
          <p:nvPr/>
        </p:nvSpPr>
        <p:spPr>
          <a:xfrm>
            <a:off x="1223628" y="1196752"/>
            <a:ext cx="6696744" cy="4708981"/>
          </a:xfrm>
          <a:prstGeom prst="rect">
            <a:avLst/>
          </a:prstGeom>
          <a:noFill/>
        </p:spPr>
        <p:txBody>
          <a:bodyPr wrap="square" rtlCol="0">
            <a:spAutoFit/>
          </a:bodyPr>
          <a:lstStyle/>
          <a:p>
            <a:pPr algn="just"/>
            <a:r>
              <a:rPr lang="it-IT" sz="2000" b="1" dirty="0">
                <a:latin typeface="+mn-lt"/>
              </a:rPr>
              <a:t>A Delo l’oracolo di Apollo invita i Troiani a cercare l'antica madre ovvero la terra d’origine della loro stirpe spingendo Anchise a identificare Creta come meta del viaggio poiché patria dell'antenato Teucro e della dea Cibele. Approfittando dell'assenza del nemico greco Idomeneo i profughi sbarcano sull'isola e fondano la città di Pergamea ma una violenta pestilenza li costringe presto a fuggire nuovamente.</a:t>
            </a:r>
          </a:p>
          <a:p>
            <a:pPr algn="just"/>
            <a:r>
              <a:rPr lang="it-IT" sz="2000" b="1" dirty="0">
                <a:latin typeface="+mn-lt"/>
              </a:rPr>
              <a:t>Mentre lo storico Dionigi di Alicarnasso non menziona questa tappa l'archeologia cerca ancora tracce della mitica città che fonti antiche come Plinio e Plutarco collocano vicino a Cydonia (l'attuale Chania) confermando la tradizione di un insediamento troiano nella zona nord-occidentale di Creta.</a:t>
            </a:r>
          </a:p>
        </p:txBody>
      </p:sp>
      <p:sp>
        <p:nvSpPr>
          <p:cNvPr id="3" name="CasellaDiTesto 2"/>
          <p:cNvSpPr txBox="1"/>
          <p:nvPr/>
        </p:nvSpPr>
        <p:spPr>
          <a:xfrm>
            <a:off x="3275856" y="620688"/>
            <a:ext cx="2592288" cy="461665"/>
          </a:xfrm>
          <a:prstGeom prst="rect">
            <a:avLst/>
          </a:prstGeom>
          <a:noFill/>
        </p:spPr>
        <p:txBody>
          <a:bodyPr wrap="square" rtlCol="0">
            <a:spAutoFit/>
          </a:bodyPr>
          <a:lstStyle/>
          <a:p>
            <a:pPr marL="571500" indent="-571500">
              <a:buFont typeface="Arial" panose="020B0604020202020204" pitchFamily="34" charset="0"/>
              <a:buChar char="•"/>
            </a:pPr>
            <a:r>
              <a:rPr lang="it-IT" sz="2400" b="1" dirty="0">
                <a:latin typeface="+mn-lt"/>
              </a:rPr>
              <a:t>Creta</a:t>
            </a:r>
          </a:p>
        </p:txBody>
      </p:sp>
    </p:spTree>
    <p:extLst>
      <p:ext uri="{BB962C8B-B14F-4D97-AF65-F5344CB8AC3E}">
        <p14:creationId xmlns:p14="http://schemas.microsoft.com/office/powerpoint/2010/main" val="842350259"/>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asellaDiTesto 3"/>
          <p:cNvSpPr txBox="1"/>
          <p:nvPr/>
        </p:nvSpPr>
        <p:spPr>
          <a:xfrm>
            <a:off x="1403648" y="1382286"/>
            <a:ext cx="6696744" cy="4093428"/>
          </a:xfrm>
          <a:prstGeom prst="rect">
            <a:avLst/>
          </a:prstGeom>
          <a:noFill/>
        </p:spPr>
        <p:txBody>
          <a:bodyPr wrap="square" rtlCol="0">
            <a:spAutoFit/>
          </a:bodyPr>
          <a:lstStyle/>
          <a:p>
            <a:r>
              <a:rPr lang="it-IT" sz="2000" b="1" dirty="0">
                <a:latin typeface="+mn-lt"/>
              </a:rPr>
              <a:t>Secondo la leggenda greca la città degli Elimi fu fondata da Erice figlio della dea Afrodite e del re Butes il quale istituì sulla rocca più alta un celebre santuario in onore della madre come confermato dallo storico Polibio mentre un’altra tradizione citata da Cicerone e Virgilio ne attribuisce la nascita a Enea stesso e oggi su quel sito sorge il Castello normanno di Venere costruito su una spianata sostenuta da mura a grandi blocchi irregolari tra cui il famoso muro di Dedalo che secondo Diodoro Siculo fu realizzato dal mitico architetto per evitare il crollo del picco roccioso.</a:t>
            </a:r>
            <a:br>
              <a:rPr lang="it-IT" sz="2000" b="1" dirty="0"/>
            </a:br>
            <a:endParaRPr lang="it-IT" sz="2000" b="1" dirty="0">
              <a:latin typeface="+mn-lt"/>
            </a:endParaRPr>
          </a:p>
        </p:txBody>
      </p:sp>
      <p:sp>
        <p:nvSpPr>
          <p:cNvPr id="3" name="CasellaDiTesto 2"/>
          <p:cNvSpPr txBox="1"/>
          <p:nvPr/>
        </p:nvSpPr>
        <p:spPr>
          <a:xfrm>
            <a:off x="3635896" y="620688"/>
            <a:ext cx="2592288" cy="461665"/>
          </a:xfrm>
          <a:prstGeom prst="rect">
            <a:avLst/>
          </a:prstGeom>
          <a:noFill/>
        </p:spPr>
        <p:txBody>
          <a:bodyPr wrap="square" rtlCol="0">
            <a:spAutoFit/>
          </a:bodyPr>
          <a:lstStyle/>
          <a:p>
            <a:pPr marL="571500" indent="-571500">
              <a:buFont typeface="Arial" panose="020B0604020202020204" pitchFamily="34" charset="0"/>
              <a:buChar char="•"/>
            </a:pPr>
            <a:r>
              <a:rPr lang="it-IT" sz="2400" b="1" dirty="0">
                <a:latin typeface="+mn-lt"/>
              </a:rPr>
              <a:t>Erice</a:t>
            </a:r>
          </a:p>
        </p:txBody>
      </p:sp>
    </p:spTree>
    <p:extLst>
      <p:ext uri="{BB962C8B-B14F-4D97-AF65-F5344CB8AC3E}">
        <p14:creationId xmlns:p14="http://schemas.microsoft.com/office/powerpoint/2010/main" val="1994870619"/>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asellaDiTesto 3"/>
          <p:cNvSpPr txBox="1"/>
          <p:nvPr/>
        </p:nvSpPr>
        <p:spPr>
          <a:xfrm>
            <a:off x="1331640" y="1052736"/>
            <a:ext cx="6840760" cy="4401205"/>
          </a:xfrm>
          <a:prstGeom prst="rect">
            <a:avLst/>
          </a:prstGeom>
          <a:noFill/>
        </p:spPr>
        <p:txBody>
          <a:bodyPr wrap="square" rtlCol="0">
            <a:spAutoFit/>
          </a:bodyPr>
          <a:lstStyle/>
          <a:p>
            <a:pPr algn="just"/>
            <a:r>
              <a:rPr lang="it-IT" sz="2000" b="1" dirty="0">
                <a:latin typeface="+mn-lt"/>
              </a:rPr>
              <a:t>Caieta si unisce al gruppo dei compagni di Enea, come Miseno e Palinuro, i quali, trovando sepoltura lungo la costa del medio Tirreno, hanno legato i propri nomi a luoghi che ancora oggi ne tramandano il ricordo. Sebbene Virgilio non approfondisca la biografia di Caieta, la sua figura emerge in diverse fonti antiche come Strabone e Dionigi di Alicarnasso. È però Ovidio, nelle sue Metamorfosi, a offrirne il ritratto più toccante: egli descrive il tumulo di marmo della nutrice di Enea, sul quale un breve epitaffio ricorda come il "pio" figlioccio le abbia dato l'estremo saluto, cremando le sue spoglie proprio in quel luogo.</a:t>
            </a:r>
          </a:p>
          <a:p>
            <a:pPr algn="just"/>
            <a:r>
              <a:rPr lang="it-IT" sz="2000" b="1" dirty="0">
                <a:latin typeface="+mn-lt"/>
              </a:rPr>
              <a:t>A Gaeta c’è un museo dedicato al mare ottimo da visitare per la nostra rotta.</a:t>
            </a:r>
          </a:p>
        </p:txBody>
      </p:sp>
      <p:sp>
        <p:nvSpPr>
          <p:cNvPr id="3" name="CasellaDiTesto 2"/>
          <p:cNvSpPr txBox="1"/>
          <p:nvPr/>
        </p:nvSpPr>
        <p:spPr>
          <a:xfrm>
            <a:off x="3563888" y="476672"/>
            <a:ext cx="2592288" cy="461665"/>
          </a:xfrm>
          <a:prstGeom prst="rect">
            <a:avLst/>
          </a:prstGeom>
          <a:noFill/>
        </p:spPr>
        <p:txBody>
          <a:bodyPr wrap="square" rtlCol="0">
            <a:spAutoFit/>
          </a:bodyPr>
          <a:lstStyle/>
          <a:p>
            <a:pPr marL="571500" indent="-571500">
              <a:buFont typeface="Arial" panose="020B0604020202020204" pitchFamily="34" charset="0"/>
              <a:buChar char="•"/>
            </a:pPr>
            <a:r>
              <a:rPr lang="it-IT" sz="2400" b="1" dirty="0">
                <a:latin typeface="+mn-lt"/>
              </a:rPr>
              <a:t>Gaeta</a:t>
            </a:r>
          </a:p>
        </p:txBody>
      </p:sp>
    </p:spTree>
    <p:extLst>
      <p:ext uri="{BB962C8B-B14F-4D97-AF65-F5344CB8AC3E}">
        <p14:creationId xmlns:p14="http://schemas.microsoft.com/office/powerpoint/2010/main" val="3581970048"/>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62" name="Rectangle 3"/>
          <p:cNvSpPr>
            <a:spLocks noGrp="1" noChangeArrowheads="1"/>
          </p:cNvSpPr>
          <p:nvPr>
            <p:ph type="body" idx="4294967295"/>
          </p:nvPr>
        </p:nvSpPr>
        <p:spPr>
          <a:xfrm>
            <a:off x="755576" y="548680"/>
            <a:ext cx="7389763" cy="3733800"/>
          </a:xfrm>
        </p:spPr>
        <p:txBody>
          <a:bodyPr/>
          <a:lstStyle/>
          <a:p>
            <a:pPr marL="0" indent="0">
              <a:buNone/>
            </a:pPr>
            <a:r>
              <a:rPr lang="it-IT" sz="1800" b="1" dirty="0"/>
              <a:t>Nel tragitto che va da Troia a Creta si consiglia di fare diverse tappe con barche a vela tra i 50’ ed i 56’ in flottiglia:</a:t>
            </a:r>
          </a:p>
          <a:p>
            <a:r>
              <a:rPr lang="it-IT" sz="1800" b="1" dirty="0"/>
              <a:t>Tappa 1: Da Troia verso l’isola greca </a:t>
            </a:r>
            <a:r>
              <a:rPr lang="it-IT" sz="1800" b="1" dirty="0" err="1"/>
              <a:t>Chios</a:t>
            </a:r>
            <a:r>
              <a:rPr lang="it-IT" sz="1800" b="1" dirty="0"/>
              <a:t>;</a:t>
            </a:r>
          </a:p>
          <a:p>
            <a:r>
              <a:rPr lang="it-IT" sz="1800" b="1" dirty="0"/>
              <a:t>Tappa 2: Da Chios verso Paros;</a:t>
            </a:r>
          </a:p>
          <a:p>
            <a:r>
              <a:rPr lang="it-IT" sz="1800" b="1" dirty="0"/>
              <a:t>Tappa 3: Rotta finale da Chios per Creta;</a:t>
            </a:r>
          </a:p>
          <a:p>
            <a:r>
              <a:rPr lang="it-IT" sz="1800" b="1" dirty="0"/>
              <a:t>Tappa 4: Da Creta a Trapani;</a:t>
            </a:r>
          </a:p>
          <a:p>
            <a:r>
              <a:rPr lang="it-IT" sz="1800" b="1" dirty="0"/>
              <a:t>Tappa 5: Da Trapani ad Erice;</a:t>
            </a:r>
          </a:p>
          <a:p>
            <a:r>
              <a:rPr lang="it-IT" sz="1800" b="1" dirty="0"/>
              <a:t>Tappa 6: Da Erice a Trapani;</a:t>
            </a:r>
          </a:p>
          <a:p>
            <a:r>
              <a:rPr lang="it-IT" sz="1800" b="1" dirty="0"/>
              <a:t>Tappa 7: Da Trapani a Gaeta.</a:t>
            </a:r>
          </a:p>
          <a:p>
            <a:pPr marL="0" indent="0">
              <a:buNone/>
            </a:pPr>
            <a:endParaRPr lang="it-IT" sz="1800" b="1" dirty="0"/>
          </a:p>
          <a:p>
            <a:pPr marL="0" indent="0">
              <a:buNone/>
            </a:pPr>
            <a:r>
              <a:rPr lang="it-IT" sz="1800" b="1" dirty="0"/>
              <a:t>Tra i comuni citati nelle tappe risultano accreditati: Troia, Creta, Erice e Gaeta.</a:t>
            </a:r>
          </a:p>
          <a:p>
            <a:pPr marL="0" indent="0">
              <a:buNone/>
            </a:pPr>
            <a:endParaRPr lang="it-IT" sz="1800" b="1" dirty="0"/>
          </a:p>
          <a:p>
            <a:pPr marL="0" indent="0">
              <a:buNone/>
            </a:pPr>
            <a:r>
              <a:rPr lang="it-IT" sz="1800" b="1" dirty="0"/>
              <a:t>Va pertanto promossa un’azione per associare i Comuni mancanti:</a:t>
            </a:r>
          </a:p>
          <a:p>
            <a:pPr marL="0" indent="0">
              <a:buNone/>
            </a:pPr>
            <a:r>
              <a:rPr lang="it-IT" sz="1800" b="1" dirty="0"/>
              <a:t>CHIOS, TRAPANI, </a:t>
            </a:r>
          </a:p>
        </p:txBody>
      </p:sp>
    </p:spTree>
    <p:extLst>
      <p:ext uri="{BB962C8B-B14F-4D97-AF65-F5344CB8AC3E}">
        <p14:creationId xmlns:p14="http://schemas.microsoft.com/office/powerpoint/2010/main" val="2244270393"/>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52360C2E-54AB-6F76-A519-9403A15AB526}"/>
            </a:ext>
          </a:extLst>
        </p:cNvPr>
        <p:cNvGrpSpPr/>
        <p:nvPr/>
      </p:nvGrpSpPr>
      <p:grpSpPr>
        <a:xfrm>
          <a:off x="0" y="0"/>
          <a:ext cx="0" cy="0"/>
          <a:chOff x="0" y="0"/>
          <a:chExt cx="0" cy="0"/>
        </a:xfrm>
      </p:grpSpPr>
      <p:sp>
        <p:nvSpPr>
          <p:cNvPr id="40962" name="Rectangle 3">
            <a:extLst>
              <a:ext uri="{FF2B5EF4-FFF2-40B4-BE49-F238E27FC236}">
                <a16:creationId xmlns:a16="http://schemas.microsoft.com/office/drawing/2014/main" id="{21A20CFE-44C6-C1D3-64E8-A22C1D544884}"/>
              </a:ext>
            </a:extLst>
          </p:cNvPr>
          <p:cNvSpPr>
            <a:spLocks noGrp="1" noChangeArrowheads="1"/>
          </p:cNvSpPr>
          <p:nvPr>
            <p:ph type="body" idx="4294967295"/>
          </p:nvPr>
        </p:nvSpPr>
        <p:spPr>
          <a:xfrm>
            <a:off x="877118" y="1340768"/>
            <a:ext cx="7389763" cy="2304256"/>
          </a:xfrm>
        </p:spPr>
        <p:txBody>
          <a:bodyPr/>
          <a:lstStyle/>
          <a:p>
            <a:pPr eaLnBrk="1" hangingPunct="1">
              <a:lnSpc>
                <a:spcPct val="80000"/>
              </a:lnSpc>
              <a:buNone/>
            </a:pPr>
            <a:r>
              <a:rPr lang="it-IT" sz="1800" dirty="0">
                <a:sym typeface="Symbol" panose="05050102010706020507" pitchFamily="18" charset="2"/>
              </a:rPr>
              <a:t>Ogni imbarcazione può ospitare tra le 8/12 persone offrendo un </a:t>
            </a:r>
          </a:p>
          <a:p>
            <a:pPr eaLnBrk="1" hangingPunct="1">
              <a:lnSpc>
                <a:spcPct val="80000"/>
              </a:lnSpc>
              <a:buNone/>
            </a:pPr>
            <a:r>
              <a:rPr lang="it-IT" sz="1800" dirty="0">
                <a:sym typeface="Symbol" panose="05050102010706020507" pitchFamily="18" charset="2"/>
              </a:rPr>
              <a:t>servizio </a:t>
            </a:r>
            <a:r>
              <a:rPr lang="it-IT" sz="1800" dirty="0" err="1">
                <a:sym typeface="Symbol" panose="05050102010706020507" pitchFamily="18" charset="2"/>
              </a:rPr>
              <a:t>all</a:t>
            </a:r>
            <a:r>
              <a:rPr lang="it-IT" sz="1800" dirty="0">
                <a:sym typeface="Symbol" panose="05050102010706020507" pitchFamily="18" charset="2"/>
              </a:rPr>
              <a:t> inclusive. I periodi presi in considerazione per effettuare </a:t>
            </a:r>
          </a:p>
          <a:p>
            <a:pPr eaLnBrk="1" hangingPunct="1">
              <a:lnSpc>
                <a:spcPct val="80000"/>
              </a:lnSpc>
              <a:buNone/>
            </a:pPr>
            <a:r>
              <a:rPr lang="it-IT" sz="1800" dirty="0">
                <a:sym typeface="Symbol" panose="05050102010706020507" pitchFamily="18" charset="2"/>
              </a:rPr>
              <a:t>questa tratta vanno da aprile/maggio a settembre/ottobre.</a:t>
            </a:r>
            <a:endParaRPr lang="it-IT" sz="1800" b="1" dirty="0"/>
          </a:p>
          <a:p>
            <a:pPr eaLnBrk="1" hangingPunct="1">
              <a:lnSpc>
                <a:spcPct val="80000"/>
              </a:lnSpc>
              <a:buNone/>
            </a:pPr>
            <a:endParaRPr lang="it-IT" sz="1800" b="1" dirty="0"/>
          </a:p>
          <a:p>
            <a:pPr eaLnBrk="1" hangingPunct="1">
              <a:lnSpc>
                <a:spcPct val="80000"/>
              </a:lnSpc>
              <a:buNone/>
            </a:pPr>
            <a:r>
              <a:rPr lang="it-IT" sz="1800" b="1" dirty="0"/>
              <a:t>La distanza </a:t>
            </a:r>
            <a:r>
              <a:rPr lang="it-IT" sz="1800" dirty="0"/>
              <a:t>è</a:t>
            </a:r>
            <a:r>
              <a:rPr lang="it-IT" sz="1800" b="1" dirty="0"/>
              <a:t> </a:t>
            </a:r>
            <a:r>
              <a:rPr lang="it-IT" sz="1800" dirty="0">
                <a:sym typeface="Symbol" panose="05050102010706020507" pitchFamily="18" charset="2"/>
              </a:rPr>
              <a:t>100mg per ogni tratta e la velocità di navigazione è di</a:t>
            </a:r>
          </a:p>
          <a:p>
            <a:pPr eaLnBrk="1" hangingPunct="1">
              <a:lnSpc>
                <a:spcPct val="80000"/>
              </a:lnSpc>
              <a:buNone/>
            </a:pPr>
            <a:r>
              <a:rPr lang="it-IT" sz="1800" dirty="0">
                <a:sym typeface="Symbol" panose="05050102010706020507" pitchFamily="18" charset="2"/>
              </a:rPr>
              <a:t>circa 7Kts.</a:t>
            </a:r>
          </a:p>
          <a:p>
            <a:pPr eaLnBrk="1" hangingPunct="1">
              <a:lnSpc>
                <a:spcPct val="80000"/>
              </a:lnSpc>
              <a:buFontTx/>
              <a:buNone/>
            </a:pPr>
            <a:r>
              <a:rPr lang="it-IT" sz="1800" b="1" dirty="0"/>
              <a:t>Il costo si aggira intorno ai  </a:t>
            </a:r>
            <a:r>
              <a:rPr lang="it-IT" sz="1800" dirty="0"/>
              <a:t>1000€ a persona per le tratte in barca.</a:t>
            </a:r>
          </a:p>
          <a:p>
            <a:pPr eaLnBrk="1" hangingPunct="1">
              <a:lnSpc>
                <a:spcPct val="80000"/>
              </a:lnSpc>
              <a:buFontTx/>
              <a:buNone/>
            </a:pPr>
            <a:endParaRPr lang="it-IT" sz="1800" dirty="0"/>
          </a:p>
          <a:p>
            <a:pPr eaLnBrk="1" hangingPunct="1">
              <a:lnSpc>
                <a:spcPct val="80000"/>
              </a:lnSpc>
              <a:buFontTx/>
              <a:buNone/>
            </a:pPr>
            <a:endParaRPr lang="it-IT" sz="1800" dirty="0"/>
          </a:p>
          <a:p>
            <a:pPr eaLnBrk="1" hangingPunct="1">
              <a:lnSpc>
                <a:spcPct val="80000"/>
              </a:lnSpc>
              <a:buFontTx/>
              <a:buNone/>
            </a:pPr>
            <a:r>
              <a:rPr lang="it-IT" sz="1800" dirty="0"/>
              <a:t>Mettere fondo e una immagine di una imbarcazione simile a quella prevista</a:t>
            </a:r>
          </a:p>
        </p:txBody>
      </p:sp>
    </p:spTree>
    <p:extLst>
      <p:ext uri="{BB962C8B-B14F-4D97-AF65-F5344CB8AC3E}">
        <p14:creationId xmlns:p14="http://schemas.microsoft.com/office/powerpoint/2010/main" val="44882232"/>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827088" y="305594"/>
            <a:ext cx="6400800" cy="1143000"/>
          </a:xfrm>
        </p:spPr>
        <p:txBody>
          <a:bodyPr lIns="92075" tIns="46038" rIns="92075" bIns="46038"/>
          <a:lstStyle/>
          <a:p>
            <a:pPr algn="l" eaLnBrk="1" hangingPunct="1"/>
            <a:r>
              <a:rPr lang="it-IT" sz="2000" dirty="0">
                <a:solidFill>
                  <a:srgbClr val="0000FF"/>
                </a:solidFill>
                <a:latin typeface="Arial Black" pitchFamily="34" charset="0"/>
              </a:rPr>
              <a:t>APPRENDIMENTO INDIVIDUALE</a:t>
            </a:r>
          </a:p>
        </p:txBody>
      </p:sp>
      <p:sp>
        <p:nvSpPr>
          <p:cNvPr id="43010" name="Rectangle 3"/>
          <p:cNvSpPr>
            <a:spLocks noGrp="1" noChangeArrowheads="1"/>
          </p:cNvSpPr>
          <p:nvPr>
            <p:ph type="body" idx="4294967295"/>
          </p:nvPr>
        </p:nvSpPr>
        <p:spPr>
          <a:xfrm>
            <a:off x="755576" y="1052736"/>
            <a:ext cx="8496944" cy="4003675"/>
          </a:xfrm>
        </p:spPr>
        <p:txBody>
          <a:bodyPr/>
          <a:lstStyle/>
          <a:p>
            <a:pPr marL="533400" indent="-533400" eaLnBrk="1" hangingPunct="1">
              <a:lnSpc>
                <a:spcPct val="80000"/>
              </a:lnSpc>
              <a:buFontTx/>
              <a:buNone/>
            </a:pPr>
            <a:r>
              <a:rPr lang="it-IT" sz="2000" b="1" dirty="0"/>
              <a:t>Cosa ho appreso:</a:t>
            </a:r>
          </a:p>
          <a:p>
            <a:pPr marL="533400" indent="-533400" eaLnBrk="1" hangingPunct="1">
              <a:lnSpc>
                <a:spcPct val="80000"/>
              </a:lnSpc>
              <a:buFontTx/>
              <a:buNone/>
            </a:pPr>
            <a:endParaRPr lang="it-IT" sz="2000" b="1" dirty="0"/>
          </a:p>
          <a:p>
            <a:pPr marL="533400" indent="-533400" eaLnBrk="1" hangingPunct="1">
              <a:lnSpc>
                <a:spcPct val="80000"/>
              </a:lnSpc>
              <a:buFontTx/>
              <a:buNone/>
            </a:pPr>
            <a:r>
              <a:rPr lang="it-IT" sz="2000" b="1" dirty="0"/>
              <a:t>-Importanza dell’Ergonomia nella progettazione dei cammini;</a:t>
            </a:r>
          </a:p>
          <a:p>
            <a:pPr marL="533400" indent="-533400" eaLnBrk="1" hangingPunct="1">
              <a:lnSpc>
                <a:spcPct val="80000"/>
              </a:lnSpc>
              <a:buFontTx/>
              <a:buNone/>
            </a:pPr>
            <a:r>
              <a:rPr lang="it-IT" sz="2000" b="1" dirty="0"/>
              <a:t>-Analisi dei bisogni dei camminatori (comfort, sicurezza, accessibilità);</a:t>
            </a:r>
          </a:p>
          <a:p>
            <a:pPr marL="533400" indent="-533400" eaLnBrk="1" hangingPunct="1">
              <a:lnSpc>
                <a:spcPct val="80000"/>
              </a:lnSpc>
              <a:buFontTx/>
              <a:buNone/>
            </a:pPr>
            <a:r>
              <a:rPr lang="it-IT" sz="2000" b="1" dirty="0"/>
              <a:t>-Valorizzazione dei rifugi lungo la rotta di Enea;</a:t>
            </a:r>
          </a:p>
          <a:p>
            <a:pPr marL="533400" indent="-533400" eaLnBrk="1" hangingPunct="1">
              <a:lnSpc>
                <a:spcPct val="80000"/>
              </a:lnSpc>
              <a:buFontTx/>
              <a:buNone/>
            </a:pPr>
            <a:r>
              <a:rPr lang="it-IT" sz="2000" b="1" dirty="0"/>
              <a:t>-Integrazione tra patrimonio culturale e fruibilità del territorio.</a:t>
            </a:r>
          </a:p>
          <a:p>
            <a:pPr marL="533400" indent="-533400" eaLnBrk="1" hangingPunct="1">
              <a:lnSpc>
                <a:spcPct val="80000"/>
              </a:lnSpc>
              <a:buFontTx/>
              <a:buNone/>
            </a:pPr>
            <a:endParaRPr lang="it-IT" sz="2000" b="1" dirty="0"/>
          </a:p>
          <a:p>
            <a:pPr marL="533400" indent="-533400" eaLnBrk="1" hangingPunct="1">
              <a:lnSpc>
                <a:spcPct val="80000"/>
              </a:lnSpc>
              <a:buFontTx/>
              <a:buNone/>
            </a:pPr>
            <a:r>
              <a:rPr lang="it-IT" sz="2000" b="1" dirty="0"/>
              <a:t>Cosa devo approfondire:</a:t>
            </a:r>
          </a:p>
          <a:p>
            <a:pPr marL="533400" indent="-533400" eaLnBrk="1" hangingPunct="1">
              <a:lnSpc>
                <a:spcPct val="80000"/>
              </a:lnSpc>
              <a:buFontTx/>
              <a:buNone/>
            </a:pPr>
            <a:endParaRPr lang="it-IT" sz="2000" b="1" dirty="0"/>
          </a:p>
          <a:p>
            <a:pPr marL="533400" indent="-533400" eaLnBrk="1" hangingPunct="1">
              <a:lnSpc>
                <a:spcPct val="80000"/>
              </a:lnSpc>
              <a:buFontTx/>
              <a:buNone/>
            </a:pPr>
            <a:r>
              <a:rPr lang="it-IT" sz="2000" b="1" dirty="0"/>
              <a:t>-Tecniche di progettazione ergonomica dei percorsi;</a:t>
            </a:r>
          </a:p>
          <a:p>
            <a:pPr marL="533400" indent="-533400" eaLnBrk="1" hangingPunct="1">
              <a:lnSpc>
                <a:spcPct val="80000"/>
              </a:lnSpc>
              <a:buFontTx/>
              <a:buNone/>
            </a:pPr>
            <a:r>
              <a:rPr lang="it-IT" sz="2000" b="1" dirty="0"/>
              <a:t>-Normative su accessibilità e sicurezza;</a:t>
            </a:r>
          </a:p>
          <a:p>
            <a:pPr marL="533400" indent="-533400" eaLnBrk="1" hangingPunct="1">
              <a:lnSpc>
                <a:spcPct val="80000"/>
              </a:lnSpc>
              <a:buFontTx/>
              <a:buNone/>
            </a:pPr>
            <a:r>
              <a:rPr lang="it-IT" sz="2000" b="1" dirty="0"/>
              <a:t>-Strumenti per la mappatura e analisi dei cammini;</a:t>
            </a:r>
          </a:p>
          <a:p>
            <a:pPr marL="533400" indent="-533400" eaLnBrk="1" hangingPunct="1">
              <a:lnSpc>
                <a:spcPct val="80000"/>
              </a:lnSpc>
              <a:buFontTx/>
              <a:buNone/>
            </a:pPr>
            <a:r>
              <a:rPr lang="it-IT" sz="2000" b="1" dirty="0"/>
              <a:t>-Strategie di miglioramento dell’esperienza dell’utente.</a:t>
            </a:r>
          </a:p>
          <a:p>
            <a:pPr marL="533400" indent="-533400" eaLnBrk="1" hangingPunct="1">
              <a:lnSpc>
                <a:spcPct val="80000"/>
              </a:lnSpc>
              <a:buFontTx/>
              <a:buNone/>
            </a:pPr>
            <a:endParaRPr lang="it-IT" sz="2000" b="1" dirty="0"/>
          </a:p>
          <a:p>
            <a:pPr marL="533400" indent="-533400" eaLnBrk="1" hangingPunct="1">
              <a:lnSpc>
                <a:spcPct val="80000"/>
              </a:lnSpc>
              <a:buFontTx/>
              <a:buNone/>
            </a:pPr>
            <a:endParaRPr lang="it-IT" sz="1800" b="1" dirty="0"/>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899592" y="1052736"/>
            <a:ext cx="7560841" cy="4003675"/>
          </a:xfrm>
        </p:spPr>
        <p:txBody>
          <a:bodyPr/>
          <a:lstStyle/>
          <a:p>
            <a:pPr marL="533400" indent="-533400" eaLnBrk="1" hangingPunct="1">
              <a:lnSpc>
                <a:spcPct val="80000"/>
              </a:lnSpc>
              <a:buNone/>
            </a:pPr>
            <a:r>
              <a:rPr lang="it-IT" sz="2000" b="1" dirty="0"/>
              <a:t>Tramite questo progetto abbiamo appreso le conoscenze per elaborare un progetto sull’ ergonomia dei cammini e degli itinerari culturali europei.</a:t>
            </a:r>
          </a:p>
          <a:p>
            <a:pPr marL="533400" indent="-533400" eaLnBrk="1" hangingPunct="1">
              <a:lnSpc>
                <a:spcPct val="80000"/>
              </a:lnSpc>
              <a:buNone/>
            </a:pPr>
            <a:r>
              <a:rPr lang="it-IT" sz="2000" b="1" dirty="0"/>
              <a:t>Abbiamo appreso:</a:t>
            </a:r>
          </a:p>
          <a:p>
            <a:pPr marL="533400" indent="-533400" eaLnBrk="1" hangingPunct="1">
              <a:lnSpc>
                <a:spcPct val="80000"/>
              </a:lnSpc>
              <a:buNone/>
            </a:pPr>
            <a:r>
              <a:rPr lang="it-IT" sz="2000" b="1" dirty="0"/>
              <a:t>-Come collaborare in modo efficace nella progettazione in gruppo;</a:t>
            </a:r>
          </a:p>
          <a:p>
            <a:pPr marL="533400" indent="-533400" eaLnBrk="1" hangingPunct="1">
              <a:lnSpc>
                <a:spcPct val="80000"/>
              </a:lnSpc>
              <a:buNone/>
            </a:pPr>
            <a:r>
              <a:rPr lang="it-IT" sz="2000" b="1" dirty="0"/>
              <a:t>-il confronto tra idee diverse per migliorare il progetto;</a:t>
            </a:r>
          </a:p>
          <a:p>
            <a:pPr marL="533400" indent="-533400" eaLnBrk="1" hangingPunct="1">
              <a:lnSpc>
                <a:spcPct val="80000"/>
              </a:lnSpc>
              <a:buNone/>
            </a:pPr>
            <a:r>
              <a:rPr lang="it-IT" sz="2000" b="1" dirty="0"/>
              <a:t>-l’analisi condivisa dei bisogni dei camminatori;</a:t>
            </a:r>
          </a:p>
          <a:p>
            <a:pPr marL="533400" indent="-533400" eaLnBrk="1" hangingPunct="1">
              <a:lnSpc>
                <a:spcPct val="80000"/>
              </a:lnSpc>
              <a:buNone/>
            </a:pPr>
            <a:r>
              <a:rPr lang="it-IT" sz="2000" b="1" dirty="0"/>
              <a:t>-la capacità di integrare aspetti culturali , ambientali ed ergonomici.</a:t>
            </a:r>
          </a:p>
          <a:p>
            <a:pPr marL="533400" indent="-533400" eaLnBrk="1" hangingPunct="1">
              <a:lnSpc>
                <a:spcPct val="80000"/>
              </a:lnSpc>
              <a:buNone/>
            </a:pPr>
            <a:endParaRPr lang="it-IT" sz="2000" b="1" dirty="0"/>
          </a:p>
          <a:p>
            <a:pPr marL="533400" indent="-533400" eaLnBrk="1" hangingPunct="1">
              <a:lnSpc>
                <a:spcPct val="80000"/>
              </a:lnSpc>
              <a:buNone/>
            </a:pPr>
            <a:r>
              <a:rPr lang="it-IT" sz="2000" b="1" dirty="0"/>
              <a:t>Inoltre il gruppo ha sviluppato :</a:t>
            </a:r>
          </a:p>
          <a:p>
            <a:pPr marL="533400" indent="-533400" eaLnBrk="1" hangingPunct="1">
              <a:lnSpc>
                <a:spcPct val="80000"/>
              </a:lnSpc>
              <a:buNone/>
            </a:pPr>
            <a:r>
              <a:rPr lang="it-IT" sz="2000" b="1" dirty="0"/>
              <a:t>-competenze di organizzazione e gestione del lavoro;</a:t>
            </a:r>
          </a:p>
          <a:p>
            <a:pPr marL="533400" indent="-533400" eaLnBrk="1" hangingPunct="1">
              <a:lnSpc>
                <a:spcPct val="80000"/>
              </a:lnSpc>
              <a:buNone/>
            </a:pPr>
            <a:r>
              <a:rPr lang="it-IT" sz="2000" b="1" dirty="0"/>
              <a:t>-capacità di </a:t>
            </a:r>
            <a:r>
              <a:rPr lang="it-IT" sz="2000" b="1" dirty="0" err="1"/>
              <a:t>problem</a:t>
            </a:r>
            <a:r>
              <a:rPr lang="it-IT" sz="2000" b="1" dirty="0"/>
              <a:t> </a:t>
            </a:r>
            <a:r>
              <a:rPr lang="it-IT" sz="2000" b="1" dirty="0" err="1"/>
              <a:t>solving</a:t>
            </a:r>
            <a:r>
              <a:rPr lang="it-IT" sz="2000" b="1" dirty="0"/>
              <a:t> rispetto alle criticità dei percorsi;</a:t>
            </a:r>
          </a:p>
          <a:p>
            <a:pPr marL="533400" indent="-533400" eaLnBrk="1" hangingPunct="1">
              <a:lnSpc>
                <a:spcPct val="80000"/>
              </a:lnSpc>
              <a:buNone/>
            </a:pPr>
            <a:r>
              <a:rPr lang="it-IT" sz="2000" b="1" dirty="0"/>
              <a:t>-maggior consapevolezza del valore della Rotta di Enea;</a:t>
            </a:r>
          </a:p>
          <a:p>
            <a:pPr marL="533400" indent="-533400" eaLnBrk="1" hangingPunct="1">
              <a:lnSpc>
                <a:spcPct val="80000"/>
              </a:lnSpc>
              <a:buNone/>
            </a:pPr>
            <a:r>
              <a:rPr lang="it-IT" sz="2000" b="1" dirty="0"/>
              <a:t>-spirito di collaborazione e </a:t>
            </a:r>
            <a:r>
              <a:rPr lang="it-IT" sz="2000" b="1"/>
              <a:t>responsabilità condivisa</a:t>
            </a:r>
            <a:r>
              <a:rPr lang="it-IT" sz="1800" dirty="0"/>
              <a:t>.</a:t>
            </a:r>
          </a:p>
          <a:p>
            <a:pPr marL="533400" indent="-533400" eaLnBrk="1" hangingPunct="1">
              <a:lnSpc>
                <a:spcPct val="80000"/>
              </a:lnSpc>
              <a:buNone/>
            </a:pPr>
            <a:endParaRPr lang="it-IT" sz="1800" dirty="0"/>
          </a:p>
          <a:p>
            <a:pPr marL="533400" indent="-533400" eaLnBrk="1" hangingPunct="1">
              <a:lnSpc>
                <a:spcPct val="80000"/>
              </a:lnSpc>
              <a:buFontTx/>
              <a:buNone/>
            </a:pPr>
            <a:endParaRPr lang="it-IT" sz="1800" dirty="0"/>
          </a:p>
        </p:txBody>
      </p:sp>
    </p:spTree>
    <p:extLst>
      <p:ext uri="{BB962C8B-B14F-4D97-AF65-F5344CB8AC3E}">
        <p14:creationId xmlns:p14="http://schemas.microsoft.com/office/powerpoint/2010/main" val="4254732230"/>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Rettangolo 1"/>
          <p:cNvSpPr/>
          <p:nvPr/>
        </p:nvSpPr>
        <p:spPr>
          <a:xfrm>
            <a:off x="1115616" y="3212976"/>
            <a:ext cx="6966520" cy="683264"/>
          </a:xfrm>
          <a:prstGeom prst="rect">
            <a:avLst/>
          </a:prstGeom>
        </p:spPr>
        <p:txBody>
          <a:bodyPr wrap="square">
            <a:spAutoFit/>
          </a:bodyPr>
          <a:lstStyle/>
          <a:p>
            <a:pPr marL="533400" marR="0" lvl="0" indent="-533400" algn="l" defTabSz="914400" rtl="0" eaLnBrk="1" fontAlgn="base" latinLnBrk="0" hangingPunct="1">
              <a:lnSpc>
                <a:spcPct val="8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FFFFFF"/>
                </a:solidFill>
                <a:effectLst/>
                <a:uLnTx/>
                <a:uFillTx/>
                <a:latin typeface="Times New Roman" pitchFamily="18" charset="0"/>
                <a:ea typeface="MS PGothic" pitchFamily="34" charset="-128"/>
                <a:cs typeface="+mn-cs"/>
              </a:rPr>
              <a:t>«Il viaggio è una specie di porta attraverso la quale si esce dalla realtà come per penetrare in una realtà inesplorata che sembra un sogno»</a:t>
            </a:r>
          </a:p>
          <a:p>
            <a:pPr marL="533400" marR="0" lvl="0" indent="-533400" algn="l" defTabSz="914400" rtl="0" eaLnBrk="1" fontAlgn="base" latinLnBrk="0" hangingPunct="1">
              <a:lnSpc>
                <a:spcPct val="8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FFFFFF"/>
                </a:solidFill>
                <a:effectLst/>
                <a:uLnTx/>
                <a:uFillTx/>
                <a:latin typeface="Times New Roman" pitchFamily="18" charset="0"/>
                <a:ea typeface="MS PGothic" pitchFamily="34" charset="-128"/>
                <a:cs typeface="+mn-cs"/>
              </a:rPr>
              <a:t>                                                                                                  </a:t>
            </a:r>
            <a:r>
              <a:rPr kumimoji="0" lang="it-IT" sz="1600" b="0" i="0" u="none" strike="noStrike" kern="1200" cap="none" spc="0" normalizeH="0" baseline="0" noProof="0" dirty="0" err="1">
                <a:ln>
                  <a:noFill/>
                </a:ln>
                <a:solidFill>
                  <a:srgbClr val="FFFFFF"/>
                </a:solidFill>
                <a:effectLst/>
                <a:uLnTx/>
                <a:uFillTx/>
                <a:latin typeface="Times New Roman" pitchFamily="18" charset="0"/>
                <a:ea typeface="MS PGothic" pitchFamily="34" charset="-128"/>
                <a:cs typeface="+mn-cs"/>
              </a:rPr>
              <a:t>Guiy</a:t>
            </a:r>
            <a:r>
              <a:rPr kumimoji="0" lang="it-IT" sz="1600" b="0" i="0" u="none" strike="noStrike" kern="1200" cap="none" spc="0" normalizeH="0" baseline="0" noProof="0" dirty="0">
                <a:ln>
                  <a:noFill/>
                </a:ln>
                <a:solidFill>
                  <a:srgbClr val="FFFFFF"/>
                </a:solidFill>
                <a:effectLst/>
                <a:uLnTx/>
                <a:uFillTx/>
                <a:latin typeface="Times New Roman" pitchFamily="18" charset="0"/>
                <a:ea typeface="MS PGothic" pitchFamily="34" charset="-128"/>
                <a:cs typeface="+mn-cs"/>
              </a:rPr>
              <a:t> de Maupassant</a:t>
            </a:r>
          </a:p>
        </p:txBody>
      </p:sp>
    </p:spTree>
    <p:extLst>
      <p:ext uri="{BB962C8B-B14F-4D97-AF65-F5344CB8AC3E}">
        <p14:creationId xmlns:p14="http://schemas.microsoft.com/office/powerpoint/2010/main" val="3581588264"/>
      </p:ext>
    </p:extLst>
  </p:cSld>
  <p:clrMapOvr>
    <a:masterClrMapping/>
  </p:clrMapOvr>
  <p:transition spd="slow">
    <p:push/>
  </p:transition>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15361</TotalTime>
  <Words>1526</Words>
  <Application>Microsoft Office PowerPoint</Application>
  <PresentationFormat>Presentazione su schermo (4:3)</PresentationFormat>
  <Paragraphs>194</Paragraphs>
  <Slides>26</Slides>
  <Notes>18</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26</vt:i4>
      </vt:variant>
    </vt:vector>
  </HeadingPairs>
  <TitlesOfParts>
    <vt:vector size="33" baseType="lpstr">
      <vt:lpstr>Arial</vt:lpstr>
      <vt:lpstr>Arial Black</vt:lpstr>
      <vt:lpstr>Calibri</vt:lpstr>
      <vt:lpstr>Symbol</vt:lpstr>
      <vt:lpstr>Times New Roman</vt:lpstr>
      <vt:lpstr>Wingdings</vt:lpstr>
      <vt:lpstr>Personalizza struttura</vt:lpstr>
      <vt:lpstr>Progetto di Formazione-Intervento®  PCTO sul Miglioramento Ergonomico dei Cammini e degli Itinerari Culturali Europei  IIS Caboto  </vt:lpstr>
      <vt:lpstr>Tema</vt:lpstr>
      <vt:lpstr>Scenario</vt:lpstr>
      <vt:lpstr>Sollecitazioni  </vt:lpstr>
      <vt:lpstr>Opportunità  </vt:lpstr>
      <vt:lpstr>Criticità  </vt:lpstr>
      <vt:lpstr>Vincoli </vt:lpstr>
      <vt:lpstr>Obiettivo del progetto</vt:lpstr>
      <vt:lpstr> ANALISI  </vt:lpstr>
      <vt:lpstr> ANALISI </vt:lpstr>
      <vt:lpstr> ANALISI </vt:lpstr>
      <vt:lpstr> ANALISI  </vt:lpstr>
      <vt:lpstr> ANALISI  </vt:lpstr>
      <vt:lpstr> ANALISI  </vt:lpstr>
      <vt:lpstr>BENCHMARKING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APPRENDIMENTO INDIVIDUALE</vt:lpstr>
      <vt:lpstr>APPRENDIMENTO di GRUPPO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RENATO DI GREGORIO</cp:lastModifiedBy>
  <cp:revision>318</cp:revision>
  <dcterms:created xsi:type="dcterms:W3CDTF">2000-06-17T04:47:29Z</dcterms:created>
  <dcterms:modified xsi:type="dcterms:W3CDTF">2026-05-28T17:31:08Z</dcterms:modified>
</cp:coreProperties>
</file>