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86" r:id="rId7"/>
    <p:sldId id="284" r:id="rId8"/>
    <p:sldId id="262" r:id="rId9"/>
    <p:sldId id="263" r:id="rId10"/>
    <p:sldId id="264" r:id="rId11"/>
    <p:sldId id="265" r:id="rId12"/>
    <p:sldId id="266" r:id="rId13"/>
    <p:sldId id="267" r:id="rId14"/>
    <p:sldId id="268" r:id="rId15"/>
    <p:sldId id="285" r:id="rId16"/>
    <p:sldId id="287" r:id="rId17"/>
    <p:sldId id="273" r:id="rId18"/>
    <p:sldId id="274" r:id="rId19"/>
    <p:sldId id="269" r:id="rId20"/>
    <p:sldId id="270" r:id="rId21"/>
    <p:sldId id="290" r:id="rId22"/>
    <p:sldId id="291" r:id="rId23"/>
    <p:sldId id="271" r:id="rId24"/>
    <p:sldId id="272" r:id="rId25"/>
    <p:sldId id="288" r:id="rId26"/>
    <p:sldId id="289" r:id="rId27"/>
    <p:sldId id="275" r:id="rId28"/>
    <p:sldId id="276" r:id="rId29"/>
    <p:sldId id="283" r:id="rId30"/>
    <p:sldId id="277" r:id="rId31"/>
    <p:sldId id="278" r:id="rId32"/>
    <p:sldId id="279" r:id="rId33"/>
    <p:sldId id="280" r:id="rId34"/>
    <p:sldId id="281" r:id="rId35"/>
    <p:sldId id="282" r:id="rId36"/>
  </p:sldIdLst>
  <p:sldSz cx="9144000" cy="6858000" type="screen4x3"/>
  <p:notesSz cx="6858000" cy="9144000"/>
  <p:embeddedFontLst>
    <p:embeddedFont>
      <p:font typeface="Lora" pitchFamily="2" charset="0"/>
      <p:regular r:id="rId38"/>
      <p:bold r:id="rId39"/>
      <p:italic r:id="rId40"/>
      <p:boldItalic r:id="rId41"/>
    </p:embeddedFont>
    <p:embeddedFont>
      <p:font typeface="Roboto" panose="02000000000000000000"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YmQUiGLbArgZuuw/ZC7RHTWfdD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7720C8B-23AB-4BCA-9886-BFD04E8D7E08}">
  <a:tblStyle styleId="{57720C8B-23AB-4BCA-9886-BFD04E8D7E08}"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dk1">
              <a:alpha val="20000"/>
            </a:schemeClr>
          </a:solidFill>
        </a:fill>
      </a:tcStyle>
    </a:band1H>
    <a:band2H>
      <a:tcTxStyle b="off" i="off"/>
      <a:tcStyle>
        <a:tcBdr/>
      </a:tcStyle>
    </a:band2H>
    <a:band1V>
      <a:tcTxStyle b="off" i="off"/>
      <a:tcStyle>
        <a:tcBdr/>
        <a:fill>
          <a:solidFill>
            <a:schemeClr val="dk1">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chemeClr val="dk1"/>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chemeClr val="dk1"/>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727C6D0F-9973-470F-9311-5BA2E8E2C37E}"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3" autoAdjust="0"/>
    <p:restoredTop sz="94652"/>
  </p:normalViewPr>
  <p:slideViewPr>
    <p:cSldViewPr snapToGrid="0">
      <p:cViewPr varScale="1">
        <p:scale>
          <a:sx n="68" d="100"/>
          <a:sy n="68" d="100"/>
        </p:scale>
        <p:origin x="888" y="67"/>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50"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 name="Google Shape;6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7" name="Google Shape;6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 name="Google Shape;7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 name="Google Shape;7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6672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97439e5d06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397439e5d0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97439e5d06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g397439e5d06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dc41c0d090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g3dc41c0d090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dc41c0d090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3dc41c0d090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dc41c0d090_0_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3dc41c0d090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 name="Google Shape;131;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df1210287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df121028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df12102876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df12102876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dc41c0d090_3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g3dc41c0d090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8" name="Google Shape;14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dc41c0d090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g3dc41c0d090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6" name="Google Shape;16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df12102876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df1210287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97439e5d0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g397439e5d0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dc41c0d090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g3dc41c0d090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9" name="Google Shape;20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9" name="Google Shape;229;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
        <p:cNvGrpSpPr/>
        <p:nvPr/>
      </p:nvGrpSpPr>
      <p:grpSpPr>
        <a:xfrm>
          <a:off x="0" y="0"/>
          <a:ext cx="0" cy="0"/>
          <a:chOff x="0" y="0"/>
          <a:chExt cx="0" cy="0"/>
        </a:xfrm>
      </p:grpSpPr>
      <p:sp>
        <p:nvSpPr>
          <p:cNvPr id="10" name="Google Shape;10;g3dc41c0d090_0_6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
        <p:cNvGrpSpPr/>
        <p:nvPr/>
      </p:nvGrpSpPr>
      <p:grpSpPr>
        <a:xfrm>
          <a:off x="0" y="0"/>
          <a:ext cx="0" cy="0"/>
          <a:chOff x="0" y="0"/>
          <a:chExt cx="0" cy="0"/>
        </a:xfrm>
      </p:grpSpPr>
      <p:sp>
        <p:nvSpPr>
          <p:cNvPr id="12" name="Google Shape;12;g3dc41c0d090_0_6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g3dc41c0d090_0_64"/>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4" name="Google Shape;14;g3dc41c0d090_0_64"/>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15" name="Google Shape;15;g3dc41c0d090_0_64"/>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6" name="Google Shape;16;g3dc41c0d090_0_64"/>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17" name="Google Shape;17;g3dc41c0d090_0_6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 name="Google Shape;18;g3dc41c0d090_0_6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 name="Google Shape;19;g3dc41c0d090_0_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g3dc41c0d090_0_23"/>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2" name="Google Shape;22;g3dc41c0d090_0_23"/>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3" name="Google Shape;23;g3dc41c0d090_0_2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g3dc41c0d090_0_27"/>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6" name="Google Shape;26;g3dc41c0d090_0_2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
        <p:cNvGrpSpPr/>
        <p:nvPr/>
      </p:nvGrpSpPr>
      <p:grpSpPr>
        <a:xfrm>
          <a:off x="0" y="0"/>
          <a:ext cx="0" cy="0"/>
          <a:chOff x="0" y="0"/>
          <a:chExt cx="0" cy="0"/>
        </a:xfrm>
      </p:grpSpPr>
      <p:sp>
        <p:nvSpPr>
          <p:cNvPr id="28" name="Google Shape;28;g3dc41c0d090_0_3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g3dc41c0d090_0_3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0" name="Google Shape;30;g3dc41c0d090_0_3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g3dc41c0d090_0_34"/>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g3dc41c0d090_0_34"/>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4" name="Google Shape;34;g3dc41c0d090_0_34"/>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g3dc41c0d090_0_3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g3dc41c0d090_0_39"/>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8" name="Google Shape;38;g3dc41c0d090_0_3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sp>
        <p:nvSpPr>
          <p:cNvPr id="40" name="Google Shape;40;g3dc41c0d090_0_42"/>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1" name="Google Shape;41;g3dc41c0d090_0_42"/>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2" name="Google Shape;42;g3dc41c0d090_0_4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3"/>
        <p:cNvGrpSpPr/>
        <p:nvPr/>
      </p:nvGrpSpPr>
      <p:grpSpPr>
        <a:xfrm>
          <a:off x="0" y="0"/>
          <a:ext cx="0" cy="0"/>
          <a:chOff x="0" y="0"/>
          <a:chExt cx="0" cy="0"/>
        </a:xfrm>
      </p:grpSpPr>
      <p:sp>
        <p:nvSpPr>
          <p:cNvPr id="44" name="Google Shape;44;g3dc41c0d090_0_46"/>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5" name="Google Shape;45;g3dc41c0d090_0_4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6"/>
        <p:cNvGrpSpPr/>
        <p:nvPr/>
      </p:nvGrpSpPr>
      <p:grpSpPr>
        <a:xfrm>
          <a:off x="0" y="0"/>
          <a:ext cx="0" cy="0"/>
          <a:chOff x="0" y="0"/>
          <a:chExt cx="0" cy="0"/>
        </a:xfrm>
      </p:grpSpPr>
      <p:sp>
        <p:nvSpPr>
          <p:cNvPr id="47" name="Google Shape;47;g3dc41c0d090_0_4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g3dc41c0d090_0_49"/>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9" name="Google Shape;49;g3dc41c0d090_0_49"/>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g3dc41c0d090_0_49"/>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1" name="Google Shape;51;g3dc41c0d090_0_4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g3dc41c0d090_0_55"/>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4" name="Google Shape;54;g3dc41c0d090_0_5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g3dc41c0d090_0_58"/>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7" name="Google Shape;57;g3dc41c0d090_0_58"/>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8" name="Google Shape;58;g3dc41c0d090_0_5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3dc41c0d090_0_19"/>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g3dc41c0d090_0_19"/>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g3dc41c0d090_0_1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it.wikipedia.org/wiki/Roma_(citt%C3%A0_antica)" TargetMode="External"/><Relationship Id="rId2" Type="http://schemas.openxmlformats.org/officeDocument/2006/relationships/hyperlink" Target="https://it.wikipedia.org/wiki/Greci" TargetMode="Externa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parchivaldicornia.it/parchi-archeologici/parco-archeologico-di-baratti-e-populonia/"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
        <p:cNvGrpSpPr/>
        <p:nvPr/>
      </p:nvGrpSpPr>
      <p:grpSpPr>
        <a:xfrm>
          <a:off x="0" y="0"/>
          <a:ext cx="0" cy="0"/>
          <a:chOff x="0" y="0"/>
          <a:chExt cx="0" cy="0"/>
        </a:xfrm>
      </p:grpSpPr>
      <p:sp>
        <p:nvSpPr>
          <p:cNvPr id="63" name="Google Shape;63;p1"/>
          <p:cNvSpPr txBox="1"/>
          <p:nvPr/>
        </p:nvSpPr>
        <p:spPr>
          <a:xfrm>
            <a:off x="858417" y="867747"/>
            <a:ext cx="7315200" cy="1371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dirty="0">
                <a:solidFill>
                  <a:schemeClr val="dk1"/>
                </a:solidFill>
                <a:latin typeface="Calibri"/>
                <a:ea typeface="Calibri"/>
                <a:cs typeface="Calibri"/>
                <a:sym typeface="Calibri"/>
              </a:rPr>
              <a:t>IL CAMMINO DEI FOCEI</a:t>
            </a:r>
            <a:endParaRPr sz="1400" b="0" i="0" u="none" strike="noStrike" cap="none" dirty="0">
              <a:solidFill>
                <a:srgbClr val="000000"/>
              </a:solidFill>
              <a:latin typeface="Arial"/>
              <a:ea typeface="Arial"/>
              <a:cs typeface="Arial"/>
              <a:sym typeface="Arial"/>
            </a:endParaRPr>
          </a:p>
        </p:txBody>
      </p:sp>
      <p:sp>
        <p:nvSpPr>
          <p:cNvPr id="64" name="Google Shape;64;p1"/>
          <p:cNvSpPr txBox="1"/>
          <p:nvPr/>
        </p:nvSpPr>
        <p:spPr>
          <a:xfrm>
            <a:off x="607218" y="2435558"/>
            <a:ext cx="5486400" cy="329316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600" b="0" i="0" u="none" strike="noStrike" cap="none" dirty="0" err="1">
                <a:solidFill>
                  <a:schemeClr val="dk1"/>
                </a:solidFill>
                <a:latin typeface="Calibri"/>
                <a:ea typeface="Calibri"/>
                <a:cs typeface="Calibri"/>
                <a:sym typeface="Calibri"/>
              </a:rPr>
              <a:t>Componenti</a:t>
            </a:r>
            <a:r>
              <a:rPr lang="en-US" sz="1600" b="0" i="0" u="none" strike="noStrike" cap="none" dirty="0">
                <a:solidFill>
                  <a:schemeClr val="dk1"/>
                </a:solidFill>
                <a:latin typeface="Calibri"/>
                <a:ea typeface="Calibri"/>
                <a:cs typeface="Calibri"/>
                <a:sym typeface="Calibri"/>
              </a:rPr>
              <a:t> del </a:t>
            </a:r>
            <a:r>
              <a:rPr lang="en-US" sz="1600" b="0" i="0" u="none" strike="noStrike" cap="none" dirty="0" err="1">
                <a:solidFill>
                  <a:schemeClr val="dk1"/>
                </a:solidFill>
                <a:latin typeface="Calibri"/>
                <a:ea typeface="Calibri"/>
                <a:cs typeface="Calibri"/>
                <a:sym typeface="Calibri"/>
              </a:rPr>
              <a:t>gruppo</a:t>
            </a:r>
            <a:r>
              <a:rPr lang="en-US" sz="1600" b="0" i="0" u="none" strike="noStrike" cap="none" dirty="0">
                <a:solidFill>
                  <a:schemeClr val="dk1"/>
                </a:solidFill>
                <a:latin typeface="Calibri"/>
                <a:ea typeface="Calibri"/>
                <a:cs typeface="Calibri"/>
                <a:sym typeface="Calibri"/>
              </a:rPr>
              <a:t>:</a:t>
            </a:r>
            <a:endParaRPr sz="16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Eugenio </a:t>
            </a:r>
            <a:r>
              <a:rPr lang="en-US" sz="1600" b="0" i="0" u="none" strike="noStrike" cap="none" dirty="0" err="1">
                <a:solidFill>
                  <a:schemeClr val="dk1"/>
                </a:solidFill>
                <a:latin typeface="Calibri"/>
                <a:ea typeface="Calibri"/>
                <a:cs typeface="Calibri"/>
                <a:sym typeface="Calibri"/>
              </a:rPr>
              <a:t>Vellotti</a:t>
            </a:r>
            <a:r>
              <a:rPr lang="en-US" sz="1600" dirty="0">
                <a:solidFill>
                  <a:schemeClr val="dk1"/>
                </a:solidFill>
                <a:latin typeface="Calibri"/>
                <a:ea typeface="Calibri"/>
                <a:cs typeface="Calibri"/>
                <a:sym typeface="Calibri"/>
              </a:rPr>
              <a:t>, Gaeta</a:t>
            </a:r>
            <a:endParaRPr sz="16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Daniele </a:t>
            </a:r>
            <a:r>
              <a:rPr lang="en-US" sz="1600" b="0" i="0" u="none" strike="noStrike" cap="none" dirty="0" err="1">
                <a:solidFill>
                  <a:schemeClr val="dk1"/>
                </a:solidFill>
                <a:latin typeface="Calibri"/>
                <a:ea typeface="Calibri"/>
                <a:cs typeface="Calibri"/>
                <a:sym typeface="Calibri"/>
              </a:rPr>
              <a:t>Mirra</a:t>
            </a:r>
            <a:r>
              <a:rPr lang="en-US" sz="1600" dirty="0">
                <a:solidFill>
                  <a:schemeClr val="dk1"/>
                </a:solidFill>
                <a:latin typeface="Calibri"/>
                <a:ea typeface="Calibri"/>
                <a:cs typeface="Calibri"/>
                <a:sym typeface="Calibri"/>
              </a:rPr>
              <a:t>, Gaeta</a:t>
            </a:r>
            <a:endParaRPr sz="16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Pietro </a:t>
            </a:r>
            <a:r>
              <a:rPr lang="en-US" sz="1600" b="0" i="0" u="none" strike="noStrike" cap="none" dirty="0" err="1">
                <a:solidFill>
                  <a:schemeClr val="dk1"/>
                </a:solidFill>
                <a:latin typeface="Calibri"/>
                <a:ea typeface="Calibri"/>
                <a:cs typeface="Calibri"/>
                <a:sym typeface="Calibri"/>
              </a:rPr>
              <a:t>Abbondanza</a:t>
            </a:r>
            <a:r>
              <a:rPr lang="en-US" sz="1600" b="0" i="0" u="none" strike="noStrike" cap="none" dirty="0">
                <a:solidFill>
                  <a:schemeClr val="dk1"/>
                </a:solidFill>
                <a:latin typeface="Calibri"/>
                <a:ea typeface="Calibri"/>
                <a:cs typeface="Calibri"/>
                <a:sym typeface="Calibri"/>
              </a:rPr>
              <a:t>, Gaeta</a:t>
            </a:r>
            <a:endParaRPr sz="16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Matteo Esposito, Gaeta</a:t>
            </a:r>
            <a:endParaRPr sz="1600" b="0" i="0" u="none" strike="noStrike" cap="none" dirty="0">
              <a:solidFill>
                <a:schemeClr val="dk1"/>
              </a:solidFill>
              <a:latin typeface="Calibri"/>
              <a:ea typeface="Calibri"/>
              <a:cs typeface="Calibri"/>
              <a:sym typeface="Calibri"/>
            </a:endParaRPr>
          </a:p>
          <a:p>
            <a:pPr marL="457200" indent="-342900" algn="jus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Luca </a:t>
            </a:r>
            <a:r>
              <a:rPr lang="en-US" sz="1600" dirty="0">
                <a:solidFill>
                  <a:schemeClr val="dk1"/>
                </a:solidFill>
                <a:latin typeface="Calibri"/>
                <a:ea typeface="Calibri"/>
                <a:cs typeface="Calibri"/>
                <a:sym typeface="Calibri"/>
              </a:rPr>
              <a:t>Romano, Gaeta</a:t>
            </a:r>
            <a:r>
              <a:rPr lang="en-US" sz="1600" b="0" i="0" u="none" strike="noStrike" cap="none" dirty="0">
                <a:solidFill>
                  <a:schemeClr val="dk1"/>
                </a:solidFill>
                <a:latin typeface="Calibri"/>
                <a:ea typeface="Calibri"/>
                <a:cs typeface="Calibri"/>
                <a:sym typeface="Calibri"/>
              </a:rPr>
              <a:t> </a:t>
            </a:r>
            <a:endParaRPr sz="16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Andrea </a:t>
            </a:r>
            <a:r>
              <a:rPr lang="en-US" sz="1600" b="0" i="0" u="none" strike="noStrike" cap="none" dirty="0" err="1">
                <a:solidFill>
                  <a:schemeClr val="dk1"/>
                </a:solidFill>
                <a:latin typeface="Calibri"/>
                <a:ea typeface="Calibri"/>
                <a:cs typeface="Calibri"/>
                <a:sym typeface="Calibri"/>
              </a:rPr>
              <a:t>Coppeto</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Formia</a:t>
            </a:r>
            <a:endParaRPr sz="1600" b="0" i="0" u="none" strike="noStrike" cap="none" dirty="0">
              <a:solidFill>
                <a:schemeClr val="dk1"/>
              </a:solidFill>
              <a:latin typeface="Calibri"/>
              <a:ea typeface="Calibri"/>
              <a:cs typeface="Calibri"/>
              <a:sym typeface="Calibri"/>
            </a:endParaRPr>
          </a:p>
          <a:p>
            <a:pPr marL="457200" indent="-342900" algn="just">
              <a:buClr>
                <a:schemeClr val="dk1"/>
              </a:buClr>
              <a:buSzPts val="1800"/>
              <a:buFont typeface="Calibri"/>
              <a:buChar char="●"/>
            </a:pPr>
            <a:r>
              <a:rPr lang="en-US" sz="1600" b="0" i="0" u="none" strike="noStrike" cap="none" dirty="0" err="1">
                <a:solidFill>
                  <a:schemeClr val="dk1"/>
                </a:solidFill>
                <a:latin typeface="Calibri"/>
                <a:ea typeface="Calibri"/>
                <a:cs typeface="Calibri"/>
                <a:sym typeface="Calibri"/>
              </a:rPr>
              <a:t>Tota</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Reald</a:t>
            </a:r>
            <a:r>
              <a:rPr lang="en-US" sz="1600" dirty="0">
                <a:solidFill>
                  <a:schemeClr val="dk1"/>
                </a:solidFill>
                <a:latin typeface="Calibri"/>
                <a:ea typeface="Calibri"/>
                <a:cs typeface="Calibri"/>
                <a:sym typeface="Calibri"/>
              </a:rPr>
              <a:t>, Gaeta</a:t>
            </a:r>
            <a:endParaRPr sz="1600" b="0" i="0" u="none" strike="noStrike" cap="none" dirty="0">
              <a:solidFill>
                <a:schemeClr val="dk1"/>
              </a:solidFill>
              <a:latin typeface="Calibri"/>
              <a:ea typeface="Calibri"/>
              <a:cs typeface="Calibri"/>
              <a:sym typeface="Calibri"/>
            </a:endParaRPr>
          </a:p>
          <a:p>
            <a:pPr marL="457200" indent="-342900" algn="jus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Gabriele </a:t>
            </a:r>
            <a:r>
              <a:rPr lang="en-US" sz="1600" b="0" i="0" u="none" strike="noStrike" cap="none" dirty="0" err="1">
                <a:solidFill>
                  <a:schemeClr val="dk1"/>
                </a:solidFill>
                <a:latin typeface="Calibri"/>
                <a:ea typeface="Calibri"/>
                <a:cs typeface="Calibri"/>
                <a:sym typeface="Calibri"/>
              </a:rPr>
              <a:t>Salemme</a:t>
            </a:r>
            <a:r>
              <a:rPr lang="en-US" sz="1600" dirty="0">
                <a:solidFill>
                  <a:schemeClr val="dk1"/>
                </a:solidFill>
                <a:latin typeface="Calibri"/>
                <a:ea typeface="Calibri"/>
                <a:cs typeface="Calibri"/>
                <a:sym typeface="Calibri"/>
              </a:rPr>
              <a:t>, Gaeta</a:t>
            </a:r>
            <a:endParaRPr sz="16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Clarissa Oi, </a:t>
            </a:r>
            <a:r>
              <a:rPr lang="en-US" sz="1600" b="0" i="0" u="none" strike="noStrike" cap="none" dirty="0" err="1">
                <a:solidFill>
                  <a:schemeClr val="dk1"/>
                </a:solidFill>
                <a:latin typeface="Calibri"/>
                <a:ea typeface="Calibri"/>
                <a:cs typeface="Calibri"/>
                <a:sym typeface="Calibri"/>
              </a:rPr>
              <a:t>Fondi</a:t>
            </a:r>
            <a:endParaRPr sz="1600" b="0" i="0" u="none" strike="noStrike" cap="none" dirty="0">
              <a:solidFill>
                <a:schemeClr val="dk1"/>
              </a:solidFill>
              <a:latin typeface="Calibri"/>
              <a:ea typeface="Calibri"/>
              <a:cs typeface="Calibri"/>
              <a:sym typeface="Calibri"/>
            </a:endParaRPr>
          </a:p>
          <a:p>
            <a:pPr marL="457200" indent="-342900" algn="just">
              <a:buClr>
                <a:schemeClr val="dk1"/>
              </a:buClr>
              <a:buSzPts val="1800"/>
              <a:buFont typeface="Calibri"/>
              <a:buChar char="●"/>
            </a:pPr>
            <a:r>
              <a:rPr lang="en-US" sz="1600" b="0" i="0" u="none" strike="noStrike" cap="none" dirty="0">
                <a:solidFill>
                  <a:schemeClr val="dk1"/>
                </a:solidFill>
                <a:latin typeface="Calibri"/>
                <a:ea typeface="Calibri"/>
                <a:cs typeface="Calibri"/>
                <a:sym typeface="Calibri"/>
              </a:rPr>
              <a:t>Noemi </a:t>
            </a:r>
            <a:r>
              <a:rPr lang="en-US" sz="1600" b="0" i="0" u="none" strike="noStrike" cap="none" dirty="0" err="1">
                <a:solidFill>
                  <a:schemeClr val="dk1"/>
                </a:solidFill>
                <a:latin typeface="Calibri"/>
                <a:ea typeface="Calibri"/>
                <a:cs typeface="Calibri"/>
                <a:sym typeface="Calibri"/>
              </a:rPr>
              <a:t>Bovero</a:t>
            </a:r>
            <a:r>
              <a:rPr lang="en-US" sz="1600" dirty="0">
                <a:solidFill>
                  <a:schemeClr val="dk1"/>
                </a:solidFill>
                <a:latin typeface="Calibri"/>
                <a:ea typeface="Calibri"/>
                <a:cs typeface="Calibri"/>
                <a:sym typeface="Calibri"/>
              </a:rPr>
              <a:t>, Gaeta</a:t>
            </a:r>
          </a:p>
          <a:p>
            <a:pPr marL="457200" marR="0" lvl="0" indent="-342900" algn="just" rtl="0">
              <a:lnSpc>
                <a:spcPct val="100000"/>
              </a:lnSpc>
              <a:spcBef>
                <a:spcPts val="0"/>
              </a:spcBef>
              <a:spcAft>
                <a:spcPts val="0"/>
              </a:spcAft>
              <a:buClr>
                <a:schemeClr val="dk1"/>
              </a:buClr>
              <a:buSzPts val="1800"/>
              <a:buFont typeface="Calibri"/>
              <a:buChar char="●"/>
            </a:pPr>
            <a:endParaRPr sz="1600" b="0" i="0" u="none" strike="noStrike" cap="none" dirty="0">
              <a:solidFill>
                <a:schemeClr val="dk1"/>
              </a:solidFill>
              <a:latin typeface="Calibri"/>
              <a:ea typeface="Calibri"/>
              <a:cs typeface="Calibri"/>
              <a:sym typeface="Calibri"/>
            </a:endParaRPr>
          </a:p>
          <a:p>
            <a:pPr marL="457200" marR="0" lvl="0" indent="0" algn="just" rtl="0">
              <a:lnSpc>
                <a:spcPct val="100000"/>
              </a:lnSpc>
              <a:spcBef>
                <a:spcPts val="0"/>
              </a:spcBef>
              <a:spcAft>
                <a:spcPts val="0"/>
              </a:spcAft>
              <a:buClr>
                <a:srgbClr val="000000"/>
              </a:buClr>
              <a:buSzPts val="1800"/>
              <a:buFont typeface="Arial"/>
              <a:buNone/>
            </a:pPr>
            <a:endParaRPr sz="1600" b="0" i="0" u="none" strike="noStrike" cap="none" dirty="0">
              <a:solidFill>
                <a:schemeClr val="dk1"/>
              </a:solidFill>
              <a:latin typeface="Calibri"/>
              <a:ea typeface="Calibri"/>
              <a:cs typeface="Calibri"/>
              <a:sym typeface="Calibri"/>
            </a:endParaRPr>
          </a:p>
        </p:txBody>
      </p:sp>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73430" y="1996751"/>
            <a:ext cx="4845357" cy="36482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
        <p:cNvGrpSpPr/>
        <p:nvPr/>
      </p:nvGrpSpPr>
      <p:grpSpPr>
        <a:xfrm>
          <a:off x="0" y="0"/>
          <a:ext cx="0" cy="0"/>
          <a:chOff x="0" y="0"/>
          <a:chExt cx="0" cy="0"/>
        </a:xfrm>
      </p:grpSpPr>
      <p:sp>
        <p:nvSpPr>
          <p:cNvPr id="69" name="Google Shape;69;p2"/>
          <p:cNvSpPr txBox="1"/>
          <p:nvPr/>
        </p:nvSpPr>
        <p:spPr>
          <a:xfrm>
            <a:off x="640080" y="457200"/>
            <a:ext cx="8229600" cy="91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dirty="0" err="1">
                <a:solidFill>
                  <a:schemeClr val="dk1"/>
                </a:solidFill>
                <a:latin typeface="Calibri"/>
                <a:ea typeface="Calibri"/>
                <a:cs typeface="Calibri"/>
                <a:sym typeface="Calibri"/>
              </a:rPr>
              <a:t>Tema</a:t>
            </a:r>
            <a:r>
              <a:rPr lang="en-US" sz="3400" b="1" i="0" u="none" strike="noStrike" cap="none" dirty="0">
                <a:solidFill>
                  <a:schemeClr val="dk1"/>
                </a:solidFill>
                <a:latin typeface="Calibri"/>
                <a:ea typeface="Calibri"/>
                <a:cs typeface="Calibri"/>
                <a:sym typeface="Calibri"/>
              </a:rPr>
              <a:t> del </a:t>
            </a:r>
            <a:r>
              <a:rPr lang="en-US" sz="3400" b="1" i="0" u="none" strike="noStrike" cap="none" dirty="0" err="1">
                <a:solidFill>
                  <a:schemeClr val="dk1"/>
                </a:solidFill>
                <a:latin typeface="Calibri"/>
                <a:ea typeface="Calibri"/>
                <a:cs typeface="Calibri"/>
                <a:sym typeface="Calibri"/>
              </a:rPr>
              <a:t>progetto</a:t>
            </a:r>
            <a:endParaRPr sz="1400" b="0" i="0" u="none" strike="noStrike" cap="none" dirty="0">
              <a:solidFill>
                <a:srgbClr val="000000"/>
              </a:solidFill>
              <a:latin typeface="Arial"/>
              <a:ea typeface="Arial"/>
              <a:cs typeface="Arial"/>
              <a:sym typeface="Arial"/>
            </a:endParaRPr>
          </a:p>
        </p:txBody>
      </p:sp>
      <p:sp>
        <p:nvSpPr>
          <p:cNvPr id="70" name="Google Shape;70;p2"/>
          <p:cNvSpPr txBox="1"/>
          <p:nvPr/>
        </p:nvSpPr>
        <p:spPr>
          <a:xfrm>
            <a:off x="914400" y="1645920"/>
            <a:ext cx="7315200" cy="1754286"/>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Ergonomia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dei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cammini</a:t>
            </a:r>
            <a:r>
              <a:rPr lang="en-US" sz="1800" b="0" i="0" u="none" strike="noStrike" cap="none" dirty="0">
                <a:solidFill>
                  <a:schemeClr val="dk1"/>
                </a:solidFill>
                <a:latin typeface="Calibri"/>
                <a:ea typeface="Calibri"/>
                <a:cs typeface="Calibri"/>
                <a:sym typeface="Calibri"/>
              </a:rPr>
              <a:t> e </a:t>
            </a:r>
            <a:r>
              <a:rPr lang="en-US" sz="1800" b="0" i="0" u="none" strike="noStrike" cap="none" dirty="0" err="1">
                <a:solidFill>
                  <a:schemeClr val="dk1"/>
                </a:solidFill>
                <a:latin typeface="Calibri"/>
                <a:ea typeface="Calibri"/>
                <a:cs typeface="Calibri"/>
                <a:sym typeface="Calibri"/>
              </a:rPr>
              <a:t>degli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itinerari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culturali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europei</a:t>
            </a:r>
            <a:endParaRPr sz="1800" b="0" i="0" u="none" strike="noStrike" cap="none" dirty="0">
              <a:solidFill>
                <a:srgbClr val="000000"/>
              </a:solidFill>
              <a:sym typeface="Arial"/>
            </a:endParaRPr>
          </a:p>
          <a:p>
            <a:pPr marL="285750" marR="0" lvl="0" indent="-285750" algn="just" rtl="0">
              <a:lnSpc>
                <a:spcPct val="100000"/>
              </a:lnSpc>
              <a:spcBef>
                <a:spcPts val="0"/>
              </a:spcBef>
              <a:spcAft>
                <a:spcPts val="0"/>
              </a:spcAft>
              <a:buClr>
                <a:srgbClr val="000000"/>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Valorizzazione</a:t>
            </a:r>
            <a:r>
              <a:rPr lang="en-US" sz="1800" b="0" i="0" u="none" strike="noStrike" cap="none" dirty="0">
                <a:solidFill>
                  <a:schemeClr val="dk1"/>
                </a:solidFill>
                <a:latin typeface="Calibri"/>
                <a:ea typeface="Calibri"/>
                <a:cs typeface="Calibri"/>
                <a:sym typeface="Calibri"/>
              </a:rPr>
              <a:t> del </a:t>
            </a:r>
            <a:r>
              <a:rPr lang="en-US" sz="1800" b="0" i="0" u="none" strike="noStrike" cap="none" dirty="0" err="1">
                <a:solidFill>
                  <a:schemeClr val="dk1"/>
                </a:solidFill>
                <a:latin typeface="Calibri"/>
                <a:ea typeface="Calibri"/>
                <a:cs typeface="Calibri"/>
                <a:sym typeface="Calibri"/>
              </a:rPr>
              <a:t>Cammino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dei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Focei</a:t>
            </a:r>
            <a:endParaRPr sz="1800" b="0" i="0" u="none" strike="noStrike" cap="none" dirty="0">
              <a:solidFill>
                <a:srgbClr val="000000"/>
              </a:solidFill>
              <a:sym typeface="Arial"/>
            </a:endParaRPr>
          </a:p>
          <a:p>
            <a:pPr marL="285750" marR="0" lvl="0" indent="-285750" algn="just" rtl="0">
              <a:lnSpc>
                <a:spcPct val="100000"/>
              </a:lnSpc>
              <a:spcBef>
                <a:spcPts val="0"/>
              </a:spcBef>
              <a:spcAft>
                <a:spcPts val="0"/>
              </a:spcAft>
              <a:buClr>
                <a:srgbClr val="000000"/>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Collegamento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tra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territori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della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colonizzazione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greca</a:t>
            </a:r>
            <a:endParaRPr sz="1800" b="0" i="0" u="none" strike="noStrike" cap="none" dirty="0">
              <a:solidFill>
                <a:srgbClr val="000000"/>
              </a:solidFill>
              <a:sym typeface="Arial"/>
            </a:endParaRPr>
          </a:p>
          <a:p>
            <a:pPr marL="285750" marR="0" lvl="0" indent="-285750" algn="just" rtl="0">
              <a:lnSpc>
                <a:spcPct val="100000"/>
              </a:lnSpc>
              <a:spcBef>
                <a:spcPts val="0"/>
              </a:spcBef>
              <a:spcAft>
                <a:spcPts val="0"/>
              </a:spcAft>
              <a:buClr>
                <a:srgbClr val="000000"/>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Promozione</a:t>
            </a:r>
            <a:r>
              <a:rPr lang="en-US" sz="1800" b="0" i="0" u="none" strike="noStrike" cap="none" dirty="0">
                <a:solidFill>
                  <a:schemeClr val="dk1"/>
                </a:solidFill>
                <a:latin typeface="Calibri"/>
                <a:ea typeface="Calibri"/>
                <a:cs typeface="Calibri"/>
                <a:sym typeface="Calibri"/>
              </a:rPr>
              <a:t> del </a:t>
            </a:r>
            <a:r>
              <a:rPr lang="en-US" sz="1800" b="0" i="0" u="none" strike="noStrike" cap="none" dirty="0" err="1">
                <a:solidFill>
                  <a:schemeClr val="dk1"/>
                </a:solidFill>
                <a:latin typeface="Calibri"/>
                <a:ea typeface="Calibri"/>
                <a:cs typeface="Calibri"/>
                <a:sym typeface="Calibri"/>
              </a:rPr>
              <a:t>turismo</a:t>
            </a:r>
            <a:r>
              <a:rPr lang="en-US" sz="1800" b="0" i="0" u="none" strike="noStrike" cap="none" dirty="0">
                <a:solidFill>
                  <a:schemeClr val="dk1"/>
                </a:solidFill>
                <a:latin typeface="Calibri"/>
                <a:ea typeface="Calibri"/>
                <a:cs typeface="Calibri"/>
                <a:sym typeface="Calibri"/>
              </a:rPr>
              <a:t> lento e </a:t>
            </a:r>
            <a:r>
              <a:rPr lang="en-US" sz="1800" b="0" i="0" u="none" strike="noStrike" cap="none" dirty="0" err="1">
                <a:solidFill>
                  <a:schemeClr val="dk1"/>
                </a:solidFill>
                <a:latin typeface="Calibri"/>
                <a:ea typeface="Calibri"/>
                <a:cs typeface="Calibri"/>
                <a:sym typeface="Calibri"/>
              </a:rPr>
              <a:t>sostenibile</a:t>
            </a:r>
            <a:endParaRPr lang="en-US" sz="1800" b="0" i="0" u="none" strike="noStrike" cap="none" dirty="0">
              <a:solidFill>
                <a:schemeClr val="dk1"/>
              </a:solidFill>
              <a:latin typeface="Calibri"/>
              <a:ea typeface="Calibri"/>
              <a:cs typeface="Calibri"/>
              <a:sym typeface="Calibri"/>
            </a:endParaRPr>
          </a:p>
          <a:p>
            <a:pPr marL="285750" marR="0" lvl="0" indent="-285750" algn="just" rtl="0">
              <a:lnSpc>
                <a:spcPct val="100000"/>
              </a:lnSpc>
              <a:spcBef>
                <a:spcPts val="0"/>
              </a:spcBef>
              <a:spcAft>
                <a:spcPts val="0"/>
              </a:spcAft>
              <a:buClr>
                <a:srgbClr val="000000"/>
              </a:buClr>
              <a:buSzPts val="1800"/>
              <a:buFont typeface="Arial" panose="020B0604020202020204" pitchFamily="34" charset="0"/>
              <a:buChar char="•"/>
            </a:pPr>
            <a:r>
              <a:rPr lang="en-US" sz="1800" dirty="0" err="1">
                <a:solidFill>
                  <a:schemeClr val="dk1"/>
                </a:solidFill>
                <a:latin typeface="Calibri"/>
                <a:ea typeface="Calibri"/>
                <a:cs typeface="Calibri"/>
                <a:sym typeface="Calibri"/>
              </a:rPr>
              <a:t>Progettazione</a:t>
            </a:r>
            <a:r>
              <a:rPr lang="en-US" sz="1800" dirty="0">
                <a:solidFill>
                  <a:schemeClr val="dk1"/>
                </a:solidFill>
                <a:latin typeface="Calibri"/>
                <a:ea typeface="Calibri"/>
                <a:cs typeface="Calibri"/>
                <a:sym typeface="Calibri"/>
              </a:rPr>
              <a:t> di </a:t>
            </a:r>
            <a:r>
              <a:rPr lang="en-US" sz="1800" dirty="0" err="1">
                <a:solidFill>
                  <a:schemeClr val="dk1"/>
                </a:solidFill>
                <a:latin typeface="Calibri"/>
                <a:ea typeface="Calibri"/>
                <a:cs typeface="Calibri"/>
                <a:sym typeface="Calibri"/>
              </a:rPr>
              <a:t>soluzioni</a:t>
            </a:r>
            <a:r>
              <a:rPr lang="en-US" sz="1800" dirty="0">
                <a:solidFill>
                  <a:schemeClr val="dk1"/>
                </a:solidFill>
                <a:latin typeface="Calibri"/>
                <a:ea typeface="Calibri"/>
                <a:cs typeface="Calibri"/>
                <a:sym typeface="Calibri"/>
              </a:rPr>
              <a:t> di </a:t>
            </a:r>
            <a:r>
              <a:rPr lang="en-US" sz="1800" dirty="0" err="1">
                <a:solidFill>
                  <a:schemeClr val="dk1"/>
                </a:solidFill>
                <a:latin typeface="Calibri"/>
                <a:ea typeface="Calibri"/>
                <a:cs typeface="Calibri"/>
                <a:sym typeface="Calibri"/>
              </a:rPr>
              <a:t>miglioramento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ergonomico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della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Rotta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dei</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Focei</a:t>
            </a:r>
            <a:endParaRPr sz="1800" b="0" i="0" u="none" strike="noStrike" cap="none" dirty="0">
              <a:solidFill>
                <a:srgbClr val="000000"/>
              </a:solidFil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p4"/>
          <p:cNvSpPr txBox="1"/>
          <p:nvPr/>
        </p:nvSpPr>
        <p:spPr>
          <a:xfrm>
            <a:off x="538530" y="0"/>
            <a:ext cx="8229600" cy="91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Scenario</a:t>
            </a:r>
            <a:endParaRPr sz="1400" b="0" i="0" u="none" strike="noStrike" cap="none">
              <a:solidFill>
                <a:srgbClr val="000000"/>
              </a:solidFill>
              <a:latin typeface="Arial"/>
              <a:ea typeface="Arial"/>
              <a:cs typeface="Arial"/>
              <a:sym typeface="Arial"/>
            </a:endParaRPr>
          </a:p>
        </p:txBody>
      </p:sp>
      <p:sp>
        <p:nvSpPr>
          <p:cNvPr id="76" name="Google Shape;76;p4"/>
          <p:cNvSpPr txBox="1"/>
          <p:nvPr/>
        </p:nvSpPr>
        <p:spPr>
          <a:xfrm>
            <a:off x="640080" y="746449"/>
            <a:ext cx="8026500" cy="4955162"/>
          </a:xfrm>
          <a:prstGeom prst="rect">
            <a:avLst/>
          </a:prstGeom>
          <a:noFill/>
          <a:ln>
            <a:noFill/>
          </a:ln>
        </p:spPr>
        <p:txBody>
          <a:bodyPr spcFirstLastPara="1" wrap="square" lIns="91425" tIns="45700" rIns="91425" bIns="45700" anchor="t" anchorCtr="0">
            <a:spAutoFit/>
          </a:bodyPr>
          <a:lstStyle/>
          <a:p>
            <a:pPr marL="457200" marR="0" lvl="0" indent="-342900" algn="just" rtl="0">
              <a:lnSpc>
                <a:spcPct val="100000"/>
              </a:lnSpc>
              <a:spcBef>
                <a:spcPts val="0"/>
              </a:spcBef>
              <a:spcAft>
                <a:spcPts val="0"/>
              </a:spcAft>
              <a:buClr>
                <a:schemeClr val="dk1"/>
              </a:buClr>
              <a:buSzPts val="1800"/>
              <a:buFont typeface="Calibri"/>
              <a:buChar char="●"/>
            </a:pPr>
            <a:r>
              <a:rPr lang="en-US" sz="1800" b="1" i="0" u="none" strike="noStrike" cap="none" dirty="0" err="1">
                <a:solidFill>
                  <a:schemeClr val="dk1"/>
                </a:solidFill>
                <a:latin typeface="Calibri"/>
                <a:ea typeface="Calibri"/>
                <a:cs typeface="Calibri"/>
                <a:sym typeface="Calibri"/>
              </a:rPr>
              <a:t>Sollecitazioni</a:t>
            </a:r>
            <a:r>
              <a:rPr lang="en-US" sz="1800" b="0" i="0" u="none" strike="noStrike" cap="none" dirty="0">
                <a:solidFill>
                  <a:schemeClr val="dk1"/>
                </a:solidFill>
                <a:latin typeface="Calibri"/>
                <a:ea typeface="Calibri"/>
                <a:cs typeface="Calibri"/>
                <a:sym typeface="Calibri"/>
              </a:rPr>
              <a:t>:</a:t>
            </a:r>
          </a:p>
          <a:p>
            <a:pPr marL="114300" lvl="6" algn="just">
              <a:buClr>
                <a:schemeClr val="dk1"/>
              </a:buClr>
              <a:buSzPts val="1800"/>
            </a:pP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Sviluppo</a:t>
            </a:r>
            <a:r>
              <a:rPr lang="en-US" sz="1800" b="0" i="0" u="none" strike="noStrike" cap="none" dirty="0">
                <a:solidFill>
                  <a:schemeClr val="tx1"/>
                </a:solidFill>
                <a:latin typeface="Calibri"/>
                <a:ea typeface="Calibri"/>
                <a:cs typeface="Calibri"/>
                <a:sym typeface="Calibri"/>
              </a:rPr>
              <a:t> di un </a:t>
            </a:r>
            <a:r>
              <a:rPr lang="en-US" sz="1800" b="0" i="0" u="none" strike="noStrike" cap="none" dirty="0" err="1">
                <a:solidFill>
                  <a:schemeClr val="tx1"/>
                </a:solidFill>
                <a:latin typeface="Calibri"/>
                <a:ea typeface="Calibri"/>
                <a:cs typeface="Calibri"/>
                <a:sym typeface="Calibri"/>
              </a:rPr>
              <a:t>itinerario</a:t>
            </a:r>
            <a:r>
              <a:rPr lang="en-US" sz="1800" b="0" i="0" u="none" strike="noStrike" cap="none" dirty="0">
                <a:solidFill>
                  <a:schemeClr val="dk1"/>
                </a:solidFill>
                <a:latin typeface="Calibri"/>
                <a:ea typeface="Calibri"/>
                <a:cs typeface="Calibri"/>
                <a:sym typeface="Calibri"/>
              </a:rPr>
              <a:t>,</a:t>
            </a:r>
          </a:p>
          <a:p>
            <a:pPr marL="114300" lvl="6" algn="just">
              <a:buClr>
                <a:schemeClr val="dk1"/>
              </a:buClr>
              <a:buSzPts val="1800"/>
            </a:pP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Promozione</a:t>
            </a:r>
            <a:r>
              <a:rPr lang="en-US" sz="1800" b="0" i="0" u="none" strike="noStrike" cap="none" dirty="0">
                <a:solidFill>
                  <a:schemeClr val="dk1"/>
                </a:solidFill>
                <a:latin typeface="Calibri"/>
                <a:ea typeface="Calibri"/>
                <a:cs typeface="Calibri"/>
                <a:sym typeface="Calibri"/>
              </a:rPr>
              <a:t> da parte del </a:t>
            </a:r>
            <a:r>
              <a:rPr lang="en-US" sz="1800" dirty="0" err="1">
                <a:solidFill>
                  <a:schemeClr val="dk1"/>
                </a:solidFill>
                <a:latin typeface="Calibri"/>
                <a:ea typeface="Calibri"/>
                <a:cs typeface="Calibri"/>
                <a:sym typeface="Calibri"/>
              </a:rPr>
              <a:t>c</a:t>
            </a:r>
            <a:r>
              <a:rPr lang="en-US" sz="1800" b="0" i="0" u="none" strike="noStrike" cap="none" dirty="0" err="1">
                <a:solidFill>
                  <a:schemeClr val="dk1"/>
                </a:solidFill>
                <a:latin typeface="Calibri"/>
                <a:ea typeface="Calibri"/>
                <a:cs typeface="Calibri"/>
                <a:sym typeface="Calibri"/>
              </a:rPr>
              <a:t>onsiglio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d’europa</a:t>
            </a:r>
            <a:r>
              <a:rPr lang="en-US" sz="1800" b="0" i="0" u="none" strike="noStrike" cap="none" dirty="0">
                <a:solidFill>
                  <a:schemeClr val="dk1"/>
                </a:solidFill>
                <a:latin typeface="Calibri"/>
                <a:ea typeface="Calibri"/>
                <a:cs typeface="Calibri"/>
                <a:sym typeface="Calibri"/>
              </a:rPr>
              <a:t>;</a:t>
            </a:r>
          </a:p>
          <a:p>
            <a:pPr marL="114300" lvl="6" algn="just">
              <a:buClr>
                <a:schemeClr val="dk1"/>
              </a:buClr>
              <a:buSzPts val="1800"/>
            </a:pP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Attenzione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crescente</a:t>
            </a:r>
            <a:r>
              <a:rPr lang="en-US" sz="1800" b="0" i="0" u="none" strike="noStrike" cap="none" dirty="0">
                <a:solidFill>
                  <a:schemeClr val="dk1"/>
                </a:solidFill>
                <a:latin typeface="Calibri"/>
                <a:ea typeface="Calibri"/>
                <a:cs typeface="Calibri"/>
                <a:sym typeface="Calibri"/>
              </a:rPr>
              <a:t> del </a:t>
            </a:r>
            <a:r>
              <a:rPr lang="en-US" sz="1800" b="0" i="0" u="none" strike="noStrike" cap="none" dirty="0" err="1">
                <a:solidFill>
                  <a:schemeClr val="dk1"/>
                </a:solidFill>
                <a:latin typeface="Calibri"/>
                <a:ea typeface="Calibri"/>
                <a:cs typeface="Calibri"/>
                <a:sym typeface="Calibri"/>
              </a:rPr>
              <a:t>turismo</a:t>
            </a:r>
            <a:r>
              <a:rPr lang="en-US" sz="1800" b="0" i="0" u="none" strike="noStrike" cap="none" dirty="0">
                <a:solidFill>
                  <a:schemeClr val="dk1"/>
                </a:solidFill>
                <a:latin typeface="Calibri"/>
                <a:ea typeface="Calibri"/>
                <a:cs typeface="Calibri"/>
                <a:sym typeface="Calibri"/>
              </a:rPr>
              <a:t> lento, </a:t>
            </a:r>
          </a:p>
          <a:p>
            <a:pPr marL="114300" lvl="6" algn="just">
              <a:buClr>
                <a:schemeClr val="dk1"/>
              </a:buClr>
              <a:buSzPts val="1800"/>
            </a:pP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fiera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internazionale</a:t>
            </a:r>
            <a:r>
              <a:rPr lang="en-US" sz="1800" dirty="0">
                <a:solidFill>
                  <a:schemeClr val="dk1"/>
                </a:solidFill>
                <a:latin typeface="Calibri"/>
                <a:ea typeface="Calibri"/>
                <a:cs typeface="Calibri"/>
                <a:sym typeface="Calibri"/>
              </a:rPr>
              <a:t> dell </a:t>
            </a:r>
            <a:r>
              <a:rPr lang="en-US" sz="1800" dirty="0" err="1">
                <a:solidFill>
                  <a:schemeClr val="dk1"/>
                </a:solidFill>
                <a:latin typeface="Calibri"/>
                <a:ea typeface="Calibri"/>
                <a:cs typeface="Calibri"/>
                <a:sym typeface="Calibri"/>
              </a:rPr>
              <a:t>ergonomia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dei</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cammini</a:t>
            </a:r>
            <a:endParaRPr lang="en-US" sz="1800" dirty="0">
              <a:solidFill>
                <a:schemeClr val="dk1"/>
              </a:solidFill>
              <a:latin typeface="Calibri"/>
              <a:ea typeface="Calibri"/>
              <a:cs typeface="Calibri"/>
              <a:sym typeface="Calibri"/>
            </a:endParaRPr>
          </a:p>
          <a:p>
            <a:pPr marL="114300" lvl="6" algn="just">
              <a:buClr>
                <a:schemeClr val="dk1"/>
              </a:buClr>
              <a:buSzPts val="1800"/>
            </a:pPr>
            <a:r>
              <a:rPr lang="en-US" sz="1800" b="0" i="0" u="none" strike="noStrike" cap="none" dirty="0">
                <a:solidFill>
                  <a:schemeClr val="dk1"/>
                </a:solidFill>
                <a:latin typeface="Calibri"/>
                <a:ea typeface="Calibri"/>
                <a:cs typeface="Calibri"/>
                <a:sym typeface="Calibri"/>
              </a:rPr>
              <a:t>	Nuova </a:t>
            </a:r>
            <a:r>
              <a:rPr lang="en-US" sz="1800" b="0" i="0" u="none" strike="noStrike" cap="none" dirty="0" err="1">
                <a:solidFill>
                  <a:schemeClr val="dk1"/>
                </a:solidFill>
                <a:latin typeface="Calibri"/>
                <a:ea typeface="Calibri"/>
                <a:cs typeface="Calibri"/>
                <a:sym typeface="Calibri"/>
              </a:rPr>
              <a:t>figura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professionale</a:t>
            </a:r>
            <a:r>
              <a:rPr lang="en-US" sz="1800" b="0" i="0" u="none" strike="noStrike" cap="none" dirty="0">
                <a:solidFill>
                  <a:schemeClr val="dk1"/>
                </a:solidFill>
                <a:latin typeface="Calibri"/>
                <a:ea typeface="Calibri"/>
                <a:cs typeface="Calibri"/>
                <a:sym typeface="Calibri"/>
              </a:rPr>
              <a:t> : </a:t>
            </a:r>
            <a:r>
              <a:rPr lang="en-US" sz="1800" b="0" i="0" u="none" strike="noStrike" cap="none" dirty="0" err="1">
                <a:solidFill>
                  <a:schemeClr val="dk1"/>
                </a:solidFill>
                <a:latin typeface="Calibri"/>
                <a:ea typeface="Calibri"/>
                <a:cs typeface="Calibri"/>
                <a:sym typeface="Calibri"/>
              </a:rPr>
              <a:t>Ergonomo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specializzato</a:t>
            </a:r>
            <a:r>
              <a:rPr lang="en-US" sz="1800" b="0" i="0" u="none" strike="noStrike" cap="none" dirty="0">
                <a:solidFill>
                  <a:schemeClr val="dk1"/>
                </a:solidFill>
                <a:latin typeface="Calibri"/>
                <a:ea typeface="Calibri"/>
                <a:cs typeface="Calibri"/>
                <a:sym typeface="Calibri"/>
              </a:rPr>
              <a:t> in </a:t>
            </a:r>
            <a:r>
              <a:rPr lang="en-US" sz="1800" b="0" i="0" u="none" strike="noStrike" cap="none" dirty="0" err="1">
                <a:solidFill>
                  <a:schemeClr val="dk1"/>
                </a:solidFill>
                <a:latin typeface="Calibri"/>
                <a:ea typeface="Calibri"/>
                <a:cs typeface="Calibri"/>
                <a:sym typeface="Calibri"/>
              </a:rPr>
              <a:t>Ergonomia</a:t>
            </a:r>
            <a:r>
              <a:rPr lang="en-US" sz="1800" b="0" i="0" u="none" strike="noStrike" cap="none" dirty="0">
                <a:solidFill>
                  <a:schemeClr val="dk1"/>
                </a:solidFill>
                <a:latin typeface="Calibri"/>
                <a:ea typeface="Calibri"/>
                <a:cs typeface="Calibri"/>
                <a:sym typeface="Calibri"/>
              </a:rPr>
              <a:t> del 	</a:t>
            </a:r>
            <a:r>
              <a:rPr lang="en-US" sz="1800" b="0" i="0" u="none" strike="noStrike" cap="none" dirty="0" err="1">
                <a:solidFill>
                  <a:schemeClr val="dk1"/>
                </a:solidFill>
                <a:latin typeface="Calibri"/>
                <a:ea typeface="Calibri"/>
                <a:cs typeface="Calibri"/>
                <a:sym typeface="Calibri"/>
              </a:rPr>
              <a:t>Territorio</a:t>
            </a:r>
            <a:endParaRPr lang="en-US" sz="1800" b="0" i="0" u="none" strike="noStrike" cap="none" dirty="0">
              <a:solidFill>
                <a:schemeClr val="dk1"/>
              </a:solidFill>
              <a:latin typeface="Calibri"/>
              <a:ea typeface="Calibri"/>
              <a:cs typeface="Calibri"/>
              <a:sym typeface="Calibri"/>
            </a:endParaRPr>
          </a:p>
          <a:p>
            <a:pPr marL="457200" marR="0" lvl="0" indent="-342900" algn="just" rtl="0">
              <a:lnSpc>
                <a:spcPct val="100000"/>
              </a:lnSpc>
              <a:spcBef>
                <a:spcPts val="0"/>
              </a:spcBef>
              <a:spcAft>
                <a:spcPts val="0"/>
              </a:spcAft>
              <a:buClr>
                <a:schemeClr val="dk1"/>
              </a:buClr>
              <a:buSzPts val="1800"/>
              <a:buFont typeface="Calibri"/>
              <a:buChar char="●"/>
            </a:pPr>
            <a:endParaRPr sz="1400" b="0" i="0" u="none" strike="noStrike" cap="none" dirty="0">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Calibri"/>
              <a:buChar char="●"/>
            </a:pPr>
            <a:r>
              <a:rPr lang="en-US" sz="1800" b="1" i="0" u="none" strike="noStrike" cap="none" dirty="0" err="1">
                <a:solidFill>
                  <a:schemeClr val="dk1"/>
                </a:solidFill>
                <a:latin typeface="Calibri"/>
                <a:ea typeface="Calibri"/>
                <a:cs typeface="Calibri"/>
                <a:sym typeface="Calibri"/>
              </a:rPr>
              <a:t>Opportunità</a:t>
            </a:r>
            <a:r>
              <a:rPr lang="en-US" sz="1800" b="0" i="0" u="none" strike="noStrike" cap="none" dirty="0">
                <a:solidFill>
                  <a:schemeClr val="dk1"/>
                </a:solidFill>
                <a:latin typeface="Calibri"/>
                <a:ea typeface="Calibri"/>
                <a:cs typeface="Calibri"/>
                <a:sym typeface="Calibri"/>
              </a:rPr>
              <a:t>:</a:t>
            </a:r>
          </a:p>
          <a:p>
            <a:pPr marL="114300" lvl="5" algn="just">
              <a:buClr>
                <a:schemeClr val="dk1"/>
              </a:buClr>
              <a:buSzPts val="1800"/>
            </a:pP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crescita</a:t>
            </a:r>
            <a:r>
              <a:rPr lang="en-US" sz="1800" b="0" i="0" u="none" strike="noStrike" cap="none" dirty="0">
                <a:solidFill>
                  <a:schemeClr val="dk1"/>
                </a:solidFill>
                <a:latin typeface="Calibri"/>
                <a:ea typeface="Calibri"/>
                <a:cs typeface="Calibri"/>
                <a:sym typeface="Calibri"/>
              </a:rPr>
              <a:t> del </a:t>
            </a:r>
            <a:r>
              <a:rPr lang="en-US" sz="1800" b="0" i="0" u="none" strike="noStrike" cap="none" dirty="0" err="1">
                <a:solidFill>
                  <a:schemeClr val="dk1"/>
                </a:solidFill>
                <a:latin typeface="Calibri"/>
                <a:ea typeface="Calibri"/>
                <a:cs typeface="Calibri"/>
                <a:sym typeface="Calibri"/>
              </a:rPr>
              <a:t>turismo</a:t>
            </a:r>
            <a:r>
              <a:rPr lang="en-US" sz="1800" b="0" i="0" u="none" strike="noStrike" cap="none" dirty="0">
                <a:solidFill>
                  <a:schemeClr val="dk1"/>
                </a:solidFill>
                <a:latin typeface="Calibri"/>
                <a:ea typeface="Calibri"/>
                <a:cs typeface="Calibri"/>
                <a:sym typeface="Calibri"/>
              </a:rPr>
              <a:t> in </a:t>
            </a:r>
            <a:r>
              <a:rPr lang="en-US" sz="1800" dirty="0">
                <a:solidFill>
                  <a:schemeClr val="dk1"/>
                </a:solidFill>
                <a:latin typeface="Calibri"/>
                <a:ea typeface="Calibri"/>
                <a:cs typeface="Calibri"/>
                <a:sym typeface="Calibri"/>
              </a:rPr>
              <a:t>E</a:t>
            </a:r>
            <a:r>
              <a:rPr lang="en-US" sz="1800" b="0" i="0" u="none" strike="noStrike" cap="none" dirty="0">
                <a:solidFill>
                  <a:schemeClr val="dk1"/>
                </a:solidFill>
                <a:latin typeface="Calibri"/>
                <a:ea typeface="Calibri"/>
                <a:cs typeface="Calibri"/>
                <a:sym typeface="Calibri"/>
              </a:rPr>
              <a:t>uropa </a:t>
            </a:r>
          </a:p>
          <a:p>
            <a:pPr marL="457200" lvl="3" indent="-342900" algn="just">
              <a:buClr>
                <a:schemeClr val="dk1"/>
              </a:buClr>
              <a:buSzPts val="1800"/>
              <a:buFont typeface="Calibri"/>
              <a:buChar char="●"/>
            </a:pPr>
            <a:endParaRPr sz="1800" b="0" i="0" u="none" strike="noStrike" cap="none" dirty="0">
              <a:solidFill>
                <a:schemeClr val="dk1"/>
              </a:solidFill>
              <a:latin typeface="Calibri"/>
              <a:ea typeface="Calibri"/>
              <a:cs typeface="Calibri"/>
              <a:sym typeface="Calibri"/>
            </a:endParaRPr>
          </a:p>
          <a:p>
            <a:pPr marL="457200" lvl="3" indent="-342900" algn="just">
              <a:buClr>
                <a:schemeClr val="dk1"/>
              </a:buClr>
              <a:buSzPts val="1800"/>
              <a:buFont typeface="Calibri"/>
              <a:buChar char="●"/>
            </a:pPr>
            <a:r>
              <a:rPr lang="en-US" sz="1800" b="1" i="0" u="none" strike="noStrike" cap="none" dirty="0" err="1">
                <a:solidFill>
                  <a:schemeClr val="dk1"/>
                </a:solidFill>
                <a:latin typeface="Calibri"/>
                <a:ea typeface="Calibri"/>
                <a:cs typeface="Calibri"/>
                <a:sym typeface="Calibri"/>
              </a:rPr>
              <a:t>Criticità</a:t>
            </a:r>
            <a:r>
              <a:rPr lang="en-US" sz="1800" b="0" i="0" u="none" strike="noStrike" cap="none" dirty="0">
                <a:solidFill>
                  <a:schemeClr val="dk1"/>
                </a:solidFill>
                <a:latin typeface="Calibri"/>
                <a:ea typeface="Calibri"/>
                <a:cs typeface="Calibri"/>
                <a:sym typeface="Calibri"/>
              </a:rPr>
              <a:t>:</a:t>
            </a:r>
          </a:p>
          <a:p>
            <a:pPr marL="114300" lvl="3" algn="just">
              <a:buClr>
                <a:schemeClr val="dk1"/>
              </a:buClr>
              <a:buSzPts val="1800"/>
            </a:pP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lavorare</a:t>
            </a:r>
            <a:r>
              <a:rPr lang="en-US" sz="1800" b="0" i="0" u="none" strike="noStrike" cap="none" dirty="0">
                <a:solidFill>
                  <a:schemeClr val="dk1"/>
                </a:solidFill>
                <a:latin typeface="Calibri"/>
                <a:ea typeface="Calibri"/>
                <a:cs typeface="Calibri"/>
                <a:sym typeface="Calibri"/>
              </a:rPr>
              <a:t> in </a:t>
            </a:r>
            <a:r>
              <a:rPr lang="en-US" sz="1800" b="0" i="0" u="none" strike="noStrike" cap="none" dirty="0" err="1">
                <a:solidFill>
                  <a:schemeClr val="dk1"/>
                </a:solidFill>
                <a:latin typeface="Calibri"/>
                <a:ea typeface="Calibri"/>
                <a:cs typeface="Calibri"/>
                <a:sym typeface="Calibri"/>
              </a:rPr>
              <a:t>gruppo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gestione</a:t>
            </a:r>
            <a:r>
              <a:rPr lang="en-US" sz="1800" b="0" i="0" u="none" strike="noStrike" cap="none" dirty="0">
                <a:solidFill>
                  <a:schemeClr val="dk1"/>
                </a:solidFill>
                <a:latin typeface="Calibri"/>
                <a:ea typeface="Calibri"/>
                <a:cs typeface="Calibri"/>
                <a:sym typeface="Calibri"/>
              </a:rPr>
              <a:t> del tempo </a:t>
            </a:r>
          </a:p>
          <a:p>
            <a:pPr marL="457200" marR="0" lvl="0" indent="-342900" algn="just" rtl="0">
              <a:lnSpc>
                <a:spcPct val="100000"/>
              </a:lnSpc>
              <a:spcBef>
                <a:spcPts val="0"/>
              </a:spcBef>
              <a:spcAft>
                <a:spcPts val="0"/>
              </a:spcAft>
              <a:buClr>
                <a:schemeClr val="dk1"/>
              </a:buClr>
              <a:buSzPts val="1800"/>
              <a:buFont typeface="Calibri"/>
              <a:buChar char="●"/>
            </a:pPr>
            <a:endParaRPr sz="1400" b="0" i="0" u="none" strike="noStrike" cap="none" dirty="0">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chemeClr val="dk1"/>
              </a:buClr>
              <a:buSzPts val="1800"/>
              <a:buFont typeface="Calibri"/>
              <a:buChar char="●"/>
            </a:pPr>
            <a:r>
              <a:rPr lang="en-US" sz="1800" b="1" i="0" u="none" strike="noStrike" cap="none" dirty="0" err="1">
                <a:solidFill>
                  <a:schemeClr val="dk1"/>
                </a:solidFill>
                <a:latin typeface="Calibri"/>
                <a:ea typeface="Calibri"/>
                <a:cs typeface="Calibri"/>
                <a:sym typeface="Calibri"/>
              </a:rPr>
              <a:t>Vincoli</a:t>
            </a:r>
            <a:r>
              <a:rPr lang="en-US" sz="1800" b="0" i="0" u="none" strike="noStrike" cap="none" dirty="0">
                <a:solidFill>
                  <a:schemeClr val="dk1"/>
                </a:solidFill>
                <a:latin typeface="Calibri"/>
                <a:ea typeface="Calibri"/>
                <a:cs typeface="Calibri"/>
                <a:sym typeface="Calibri"/>
              </a:rPr>
              <a:t>:</a:t>
            </a:r>
          </a:p>
          <a:p>
            <a:pPr marL="114300" lvl="2" algn="just">
              <a:buClr>
                <a:schemeClr val="dk1"/>
              </a:buClr>
              <a:buSzPts val="1800"/>
            </a:pPr>
            <a:r>
              <a:rPr lang="en-US" sz="1800"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condizioni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meteo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che</a:t>
            </a:r>
            <a:r>
              <a:rPr lang="en-US" sz="1800" b="0" i="0" u="none" strike="noStrike" cap="none" dirty="0">
                <a:solidFill>
                  <a:schemeClr val="dk1"/>
                </a:solidFill>
                <a:latin typeface="Calibri"/>
                <a:ea typeface="Calibri"/>
                <a:cs typeface="Calibri"/>
                <a:sym typeface="Calibri"/>
              </a:rPr>
              <a:t> non </a:t>
            </a:r>
            <a:r>
              <a:rPr lang="en-US" sz="1800" b="0" i="0" u="none" strike="noStrike" cap="none" dirty="0" err="1">
                <a:solidFill>
                  <a:schemeClr val="dk1"/>
                </a:solidFill>
                <a:latin typeface="Calibri"/>
                <a:ea typeface="Calibri"/>
                <a:cs typeface="Calibri"/>
                <a:sym typeface="Calibri"/>
              </a:rPr>
              <a:t>permettono</a:t>
            </a:r>
            <a:r>
              <a:rPr lang="en-US" sz="1800" b="0" i="0" u="none" strike="noStrike" cap="none" dirty="0">
                <a:solidFill>
                  <a:schemeClr val="dk1"/>
                </a:solidFill>
                <a:latin typeface="Calibri"/>
                <a:ea typeface="Calibri"/>
                <a:cs typeface="Calibri"/>
                <a:sym typeface="Calibri"/>
              </a:rPr>
              <a:t> la </a:t>
            </a:r>
            <a:r>
              <a:rPr lang="en-US" sz="1800" b="0" i="0" u="none" strike="noStrike" cap="none" dirty="0" err="1">
                <a:solidFill>
                  <a:schemeClr val="dk1"/>
                </a:solidFill>
                <a:latin typeface="Calibri"/>
                <a:ea typeface="Calibri"/>
                <a:cs typeface="Calibri"/>
                <a:sym typeface="Calibri"/>
              </a:rPr>
              <a:t>navigazione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benessere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fisico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delle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persone</a:t>
            </a:r>
            <a:r>
              <a:rPr lang="en-US" sz="1800" b="0" i="0" u="none" strike="noStrike" cap="none" dirty="0">
                <a:solidFill>
                  <a:schemeClr val="dk1"/>
                </a:solidFill>
                <a:latin typeface="Calibri"/>
                <a:ea typeface="Calibri"/>
                <a:cs typeface="Calibri"/>
                <a:sym typeface="Calibri"/>
              </a:rPr>
              <a:t> a </a:t>
            </a:r>
            <a:r>
              <a:rPr lang="en-US" sz="1800" b="0" i="0" u="none" strike="noStrike" cap="none" dirty="0" err="1">
                <a:solidFill>
                  <a:schemeClr val="dk1"/>
                </a:solidFill>
                <a:latin typeface="Calibri"/>
                <a:ea typeface="Calibri"/>
                <a:cs typeface="Calibri"/>
                <a:sym typeface="Calibri"/>
              </a:rPr>
              <a:t>bordo</a:t>
            </a:r>
            <a:r>
              <a:rPr lang="en-US" sz="1800" b="0" i="0" u="none" strike="noStrike" cap="none" dirty="0">
                <a:solidFill>
                  <a:schemeClr val="dk1"/>
                </a:solidFill>
                <a:latin typeface="Calibri"/>
                <a:ea typeface="Calibri"/>
                <a:cs typeface="Calibri"/>
                <a:sym typeface="Calibri"/>
              </a:rPr>
              <a:t> di </a:t>
            </a:r>
            <a:r>
              <a:rPr lang="en-US" sz="1800" b="0" i="0" u="none" strike="noStrike" cap="none" dirty="0" err="1">
                <a:solidFill>
                  <a:schemeClr val="dk1"/>
                </a:solidFill>
                <a:latin typeface="Calibri"/>
                <a:ea typeface="Calibri"/>
                <a:cs typeface="Calibri"/>
                <a:sym typeface="Calibri"/>
              </a:rPr>
              <a:t>un’imbarcazione</a:t>
            </a:r>
            <a:r>
              <a:rPr lang="en-US" sz="1800" b="0" i="0" u="none" strike="noStrike" cap="none" dirty="0">
                <a:solidFill>
                  <a:schemeClr val="dk1"/>
                </a:solidFill>
                <a:latin typeface="Calibri"/>
                <a:ea typeface="Calibri"/>
                <a:cs typeface="Calibri"/>
                <a:sym typeface="Calibri"/>
              </a:rPr>
              <a:t>,</a:t>
            </a:r>
          </a:p>
          <a:p>
            <a:pPr marL="114300" lvl="2" algn="just">
              <a:buClr>
                <a:schemeClr val="dk1"/>
              </a:buClr>
              <a:buSzPts val="1800"/>
            </a:pP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progetto</a:t>
            </a:r>
            <a:r>
              <a:rPr lang="en-US" sz="1800" b="0" i="0" u="none" strike="noStrike" cap="none" dirty="0">
                <a:solidFill>
                  <a:schemeClr val="dk1"/>
                </a:solidFill>
                <a:latin typeface="Calibri"/>
                <a:ea typeface="Calibri"/>
                <a:cs typeface="Calibri"/>
                <a:sym typeface="Calibri"/>
              </a:rPr>
              <a:t> di </a:t>
            </a:r>
            <a:r>
              <a:rPr lang="en-US" sz="1800" dirty="0" err="1">
                <a:solidFill>
                  <a:schemeClr val="dk1"/>
                </a:solidFill>
                <a:latin typeface="Calibri"/>
                <a:ea typeface="Calibri"/>
                <a:cs typeface="Calibri"/>
                <a:sym typeface="Calibri"/>
              </a:rPr>
              <a:t>E</a:t>
            </a:r>
            <a:r>
              <a:rPr lang="en-US" sz="1800" b="0" i="0" u="none" strike="noStrike" cap="none" dirty="0" err="1">
                <a:solidFill>
                  <a:schemeClr val="dk1"/>
                </a:solidFill>
                <a:latin typeface="Calibri"/>
                <a:ea typeface="Calibri"/>
                <a:cs typeface="Calibri"/>
                <a:sym typeface="Calibri"/>
              </a:rPr>
              <a:t>rgonomia</a:t>
            </a:r>
            <a:r>
              <a:rPr lang="en-US" sz="1800" b="0" i="0" u="none" strike="noStrike" cap="none" dirty="0">
                <a:solidFill>
                  <a:schemeClr val="dk1"/>
                </a:solidFill>
                <a:latin typeface="Calibri"/>
                <a:ea typeface="Calibri"/>
                <a:cs typeface="Calibri"/>
                <a:sym typeface="Calibri"/>
              </a:rPr>
              <a:t>.</a:t>
            </a:r>
            <a:endParaRPr sz="1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5"/>
          <p:cNvSpPr txBox="1"/>
          <p:nvPr/>
        </p:nvSpPr>
        <p:spPr>
          <a:xfrm>
            <a:off x="640080" y="457200"/>
            <a:ext cx="8229600" cy="91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Obiettivo del progetto</a:t>
            </a:r>
            <a:endParaRPr sz="1400" b="0" i="0" u="none" strike="noStrike" cap="none">
              <a:solidFill>
                <a:srgbClr val="000000"/>
              </a:solidFill>
              <a:latin typeface="Arial"/>
              <a:ea typeface="Arial"/>
              <a:cs typeface="Arial"/>
              <a:sym typeface="Arial"/>
            </a:endParaRPr>
          </a:p>
        </p:txBody>
      </p:sp>
      <p:sp>
        <p:nvSpPr>
          <p:cNvPr id="82" name="Google Shape;82;p5"/>
          <p:cNvSpPr txBox="1"/>
          <p:nvPr/>
        </p:nvSpPr>
        <p:spPr>
          <a:xfrm>
            <a:off x="914400" y="1645920"/>
            <a:ext cx="7315200" cy="2031285"/>
          </a:xfrm>
          <a:prstGeom prst="rect">
            <a:avLst/>
          </a:prstGeom>
          <a:noFill/>
          <a:ln>
            <a:noFill/>
          </a:ln>
        </p:spPr>
        <p:txBody>
          <a:bodyPr spcFirstLastPara="1" wrap="square" lIns="91425" tIns="45700" rIns="91425" bIns="45700" anchor="t" anchorCtr="0">
            <a:spAutoFit/>
          </a:bodyPr>
          <a:lstStyle/>
          <a:p>
            <a:pPr marL="400050"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Itinerario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culturale</a:t>
            </a:r>
            <a:r>
              <a:rPr lang="en-US" sz="1800" b="0" i="0" u="none" strike="noStrike" cap="none" dirty="0">
                <a:solidFill>
                  <a:schemeClr val="dk1"/>
                </a:solidFill>
                <a:latin typeface="Calibri"/>
                <a:ea typeface="Calibri"/>
                <a:cs typeface="Calibri"/>
                <a:sym typeface="Calibri"/>
              </a:rPr>
              <a:t> da </a:t>
            </a:r>
            <a:r>
              <a:rPr lang="en-US" sz="1800" b="0" i="0" u="none" strike="noStrike" cap="none" dirty="0" err="1">
                <a:solidFill>
                  <a:schemeClr val="dk1"/>
                </a:solidFill>
                <a:latin typeface="Calibri"/>
                <a:ea typeface="Calibri"/>
                <a:cs typeface="Calibri"/>
                <a:sym typeface="Calibri"/>
              </a:rPr>
              <a:t>Ascea</a:t>
            </a:r>
            <a:r>
              <a:rPr lang="en-US" sz="1800" b="0" i="0" u="none" strike="noStrike" cap="none" dirty="0">
                <a:solidFill>
                  <a:schemeClr val="dk1"/>
                </a:solidFill>
                <a:latin typeface="Calibri"/>
                <a:ea typeface="Calibri"/>
                <a:cs typeface="Calibri"/>
                <a:sym typeface="Calibri"/>
              </a:rPr>
              <a:t> (Italia) ad </a:t>
            </a:r>
            <a:r>
              <a:rPr lang="en-US" sz="1800" b="0" i="0" u="none" strike="noStrike" cap="none" dirty="0" err="1">
                <a:solidFill>
                  <a:schemeClr val="dk1"/>
                </a:solidFill>
                <a:latin typeface="Calibri"/>
                <a:ea typeface="Calibri"/>
                <a:cs typeface="Calibri"/>
                <a:sym typeface="Calibri"/>
              </a:rPr>
              <a:t>Aléria</a:t>
            </a:r>
            <a:r>
              <a:rPr lang="en-US" sz="1800" b="0" i="0" u="none" strike="noStrike" cap="none" dirty="0">
                <a:solidFill>
                  <a:schemeClr val="dk1"/>
                </a:solidFill>
                <a:latin typeface="Calibri"/>
                <a:ea typeface="Calibri"/>
                <a:cs typeface="Calibri"/>
                <a:sym typeface="Calibri"/>
              </a:rPr>
              <a:t> (Corsica)</a:t>
            </a:r>
            <a:r>
              <a:rPr lang="en-US" sz="1800" dirty="0">
                <a:solidFill>
                  <a:schemeClr val="dk1"/>
                </a:solidFill>
                <a:latin typeface="Calibri"/>
                <a:ea typeface="Calibri"/>
                <a:cs typeface="Calibri"/>
                <a:sym typeface="Calibri"/>
              </a:rPr>
              <a:t> </a:t>
            </a:r>
            <a:r>
              <a:rPr lang="it-IT" sz="1800" dirty="0">
                <a:solidFill>
                  <a:schemeClr val="dk1"/>
                </a:solidFill>
                <a:latin typeface="Calibri"/>
                <a:ea typeface="Calibri"/>
                <a:cs typeface="Calibri"/>
                <a:sym typeface="Calibri"/>
              </a:rPr>
              <a:t>progettare un percorso via mare tra alcuni porti dell’intera Rotta </a:t>
            </a:r>
            <a:r>
              <a:rPr lang="en-US" sz="1800" b="0" i="0" u="none" strike="noStrike" cap="none" dirty="0">
                <a:solidFill>
                  <a:schemeClr val="dk1"/>
                </a:solidFill>
                <a:latin typeface="Calibri"/>
                <a:ea typeface="Calibri"/>
                <a:cs typeface="Calibri"/>
                <a:sym typeface="Calibri"/>
              </a:rPr>
              <a:t>di </a:t>
            </a:r>
            <a:r>
              <a:rPr lang="en-US" sz="1800" b="0" i="0" u="none" strike="noStrike" cap="none" dirty="0" err="1">
                <a:solidFill>
                  <a:schemeClr val="dk1"/>
                </a:solidFill>
                <a:latin typeface="Calibri"/>
                <a:ea typeface="Calibri"/>
                <a:cs typeface="Calibri"/>
                <a:sym typeface="Calibri"/>
              </a:rPr>
              <a:t>una</a:t>
            </a:r>
            <a:r>
              <a:rPr lang="en-US" sz="1800" b="0" i="0" u="none" strike="noStrike" cap="none" dirty="0">
                <a:solidFill>
                  <a:schemeClr val="dk1"/>
                </a:solidFill>
                <a:latin typeface="Calibri"/>
                <a:ea typeface="Calibri"/>
                <a:cs typeface="Calibri"/>
                <a:sym typeface="Calibri"/>
              </a:rPr>
              <a:t> parte del </a:t>
            </a:r>
            <a:r>
              <a:rPr lang="en-US" sz="1800" b="0" i="0" u="none" strike="noStrike" cap="none" dirty="0" err="1">
                <a:solidFill>
                  <a:schemeClr val="dk1"/>
                </a:solidFill>
                <a:latin typeface="Calibri"/>
                <a:ea typeface="Calibri"/>
                <a:cs typeface="Calibri"/>
                <a:sym typeface="Calibri"/>
              </a:rPr>
              <a:t>cammino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dei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Focei</a:t>
            </a:r>
            <a:r>
              <a:rPr lang="en-US" sz="1800" dirty="0">
                <a:solidFill>
                  <a:schemeClr val="dk1"/>
                </a:solidFill>
                <a:latin typeface="Calibri"/>
                <a:ea typeface="Calibri"/>
                <a:cs typeface="Calibri"/>
                <a:sym typeface="Calibri"/>
              </a:rPr>
              <a:t>.</a:t>
            </a:r>
          </a:p>
          <a:p>
            <a:pPr marL="400050"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Collegare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Ascea</a:t>
            </a:r>
            <a:r>
              <a:rPr lang="en-US" sz="1800" b="0" i="0" u="none" strike="noStrike" cap="none" dirty="0">
                <a:solidFill>
                  <a:schemeClr val="dk1"/>
                </a:solidFill>
                <a:latin typeface="Calibri"/>
                <a:ea typeface="Calibri"/>
                <a:cs typeface="Calibri"/>
                <a:sym typeface="Calibri"/>
              </a:rPr>
              <a:t> ad </a:t>
            </a:r>
            <a:r>
              <a:rPr lang="en-US" sz="1800" b="0" i="0" u="none" strike="noStrike" cap="none" dirty="0" err="1">
                <a:solidFill>
                  <a:schemeClr val="dk1"/>
                </a:solidFill>
                <a:latin typeface="Calibri"/>
                <a:ea typeface="Calibri"/>
                <a:cs typeface="Calibri"/>
                <a:sym typeface="Calibri"/>
              </a:rPr>
              <a:t>Aléria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attraverso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aree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archeologiche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lasciate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dai</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Focei</a:t>
            </a:r>
            <a:endParaRPr sz="1400" b="0" i="0" u="none" strike="noStrike" cap="none" dirty="0">
              <a:solidFill>
                <a:srgbClr val="000000"/>
              </a:solidFill>
              <a:latin typeface="Arial"/>
              <a:ea typeface="Arial"/>
              <a:cs typeface="Arial"/>
              <a:sym typeface="Arial"/>
            </a:endParaRPr>
          </a:p>
          <a:p>
            <a:pPr marL="400050"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Sviluppare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turismo</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culturale</a:t>
            </a:r>
            <a:endParaRPr sz="1400" b="0" i="0" u="none" strike="noStrike" cap="none" dirty="0">
              <a:solidFill>
                <a:srgbClr val="000000"/>
              </a:solidFill>
              <a:latin typeface="Arial"/>
              <a:ea typeface="Arial"/>
              <a:cs typeface="Arial"/>
              <a:sym typeface="Arial"/>
            </a:endParaRPr>
          </a:p>
          <a:p>
            <a:pPr marL="400050"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800" b="0" i="0" u="none" strike="noStrike" cap="none" dirty="0" err="1">
                <a:solidFill>
                  <a:schemeClr val="dk1"/>
                </a:solidFill>
                <a:latin typeface="Calibri"/>
                <a:ea typeface="Calibri"/>
                <a:cs typeface="Calibri"/>
                <a:sym typeface="Calibri"/>
              </a:rPr>
              <a:t>Rafforzare</a:t>
            </a:r>
            <a:r>
              <a:rPr lang="en-US" sz="1800" b="0" i="0" u="none" strike="noStrike" cap="none" dirty="0">
                <a:solidFill>
                  <a:schemeClr val="dk1"/>
                </a:solidFill>
                <a:latin typeface="Calibri"/>
                <a:ea typeface="Calibri"/>
                <a:cs typeface="Calibri"/>
                <a:sym typeface="Calibri"/>
              </a:rPr>
              <a:t> la </a:t>
            </a:r>
            <a:r>
              <a:rPr lang="en-US" sz="1800" b="0" i="0" u="none" strike="noStrike" cap="none" dirty="0" err="1">
                <a:solidFill>
                  <a:schemeClr val="dk1"/>
                </a:solidFill>
                <a:latin typeface="Calibri"/>
                <a:ea typeface="Calibri"/>
                <a:cs typeface="Calibri"/>
                <a:sym typeface="Calibri"/>
              </a:rPr>
              <a:t>cooperazione</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tra</a:t>
            </a:r>
            <a:r>
              <a:rPr lang="en-US" sz="1800" b="0" i="0" u="none" strike="noStrike" cap="none" dirty="0">
                <a:solidFill>
                  <a:schemeClr val="dk1"/>
                </a:solidFill>
                <a:latin typeface="Calibri"/>
                <a:ea typeface="Calibri"/>
                <a:cs typeface="Calibri"/>
                <a:sym typeface="Calibri"/>
              </a:rPr>
              <a:t> </a:t>
            </a:r>
            <a:r>
              <a:rPr lang="en-US" sz="1800" b="0" i="0" u="none" strike="noStrike" cap="none" dirty="0" err="1">
                <a:solidFill>
                  <a:schemeClr val="dk1"/>
                </a:solidFill>
                <a:latin typeface="Calibri"/>
                <a:ea typeface="Calibri"/>
                <a:cs typeface="Calibri"/>
                <a:sym typeface="Calibri"/>
              </a:rPr>
              <a:t>territori</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3"/>
          <p:cNvSpPr txBox="1"/>
          <p:nvPr/>
        </p:nvSpPr>
        <p:spPr>
          <a:xfrm>
            <a:off x="2395251" y="339275"/>
            <a:ext cx="3856800" cy="61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Analisi </a:t>
            </a:r>
            <a:endParaRPr sz="3400" b="1" i="0" u="none" strike="noStrike" cap="none">
              <a:solidFill>
                <a:schemeClr val="dk1"/>
              </a:solidFill>
              <a:latin typeface="Calibri"/>
              <a:ea typeface="Calibri"/>
              <a:cs typeface="Calibri"/>
              <a:sym typeface="Calibri"/>
            </a:endParaRPr>
          </a:p>
        </p:txBody>
      </p:sp>
      <p:sp>
        <p:nvSpPr>
          <p:cNvPr id="88" name="Google Shape;88;p3"/>
          <p:cNvSpPr txBox="1"/>
          <p:nvPr/>
        </p:nvSpPr>
        <p:spPr>
          <a:xfrm>
            <a:off x="645450" y="1420725"/>
            <a:ext cx="7853100" cy="2054368"/>
          </a:xfrm>
          <a:prstGeom prst="rect">
            <a:avLst/>
          </a:prstGeom>
          <a:noFill/>
          <a:ln>
            <a:noFill/>
          </a:ln>
        </p:spPr>
        <p:txBody>
          <a:bodyPr spcFirstLastPara="1" wrap="square" lIns="91425" tIns="45700" rIns="91425" bIns="45700" anchor="t" anchorCtr="0">
            <a:spAutoFit/>
          </a:bodyPr>
          <a:lstStyle/>
          <a:p>
            <a:pPr marL="120650" marR="0" lvl="0" indent="0" algn="just" rtl="0">
              <a:lnSpc>
                <a:spcPct val="150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I </a:t>
            </a:r>
            <a:r>
              <a:rPr lang="en-US" sz="1700" b="0" i="0" u="none" strike="noStrike" cap="none" dirty="0" err="1">
                <a:solidFill>
                  <a:srgbClr val="000000"/>
                </a:solidFill>
                <a:latin typeface="Arial"/>
                <a:ea typeface="Arial"/>
                <a:cs typeface="Arial"/>
                <a:sym typeface="Arial"/>
              </a:rPr>
              <a:t>Focei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erano</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abili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navigatori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greci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dell'Ionia</a:t>
            </a:r>
            <a:r>
              <a:rPr lang="en-US" sz="1700" b="0" i="0" u="none" strike="noStrike" cap="none" dirty="0">
                <a:solidFill>
                  <a:srgbClr val="000000"/>
                </a:solidFill>
                <a:latin typeface="Arial"/>
                <a:ea typeface="Arial"/>
                <a:cs typeface="Arial"/>
                <a:sym typeface="Arial"/>
              </a:rPr>
              <a:t> (Asia </a:t>
            </a:r>
            <a:r>
              <a:rPr lang="en-US" sz="1700" b="0" i="0" u="none" strike="noStrike" cap="none" dirty="0" err="1">
                <a:solidFill>
                  <a:srgbClr val="000000"/>
                </a:solidFill>
                <a:latin typeface="Arial"/>
                <a:ea typeface="Arial"/>
                <a:cs typeface="Arial"/>
                <a:sym typeface="Arial"/>
              </a:rPr>
              <a:t>Minore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che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nel</a:t>
            </a:r>
            <a:r>
              <a:rPr lang="en-US" sz="1700" b="0" i="0" u="none" strike="noStrike" cap="none" dirty="0">
                <a:solidFill>
                  <a:srgbClr val="000000"/>
                </a:solidFill>
                <a:latin typeface="Arial"/>
                <a:ea typeface="Arial"/>
                <a:cs typeface="Arial"/>
                <a:sym typeface="Arial"/>
              </a:rPr>
              <a:t> VI sec. </a:t>
            </a:r>
            <a:r>
              <a:rPr lang="en-US" sz="1700" b="0" i="0" u="none" strike="noStrike" cap="none" dirty="0" err="1">
                <a:solidFill>
                  <a:srgbClr val="000000"/>
                </a:solidFill>
                <a:latin typeface="Arial"/>
                <a:ea typeface="Arial"/>
                <a:cs typeface="Arial"/>
                <a:sym typeface="Arial"/>
              </a:rPr>
              <a:t>a.C</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fondarono</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importanti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colonie</a:t>
            </a:r>
            <a:r>
              <a:rPr lang="en-US" sz="1700" b="0" i="0" u="none" strike="noStrike" cap="none" dirty="0">
                <a:solidFill>
                  <a:srgbClr val="000000"/>
                </a:solidFill>
                <a:latin typeface="Arial"/>
                <a:ea typeface="Arial"/>
                <a:cs typeface="Arial"/>
                <a:sym typeface="Arial"/>
              </a:rPr>
              <a:t> in </a:t>
            </a:r>
            <a:r>
              <a:rPr lang="en-US" sz="1700" b="0" i="0" u="none" strike="noStrike" cap="none" dirty="0" err="1">
                <a:solidFill>
                  <a:srgbClr val="000000"/>
                </a:solidFill>
                <a:latin typeface="Arial"/>
                <a:ea typeface="Arial"/>
                <a:cs typeface="Arial"/>
                <a:sym typeface="Arial"/>
              </a:rPr>
              <a:t>Occidente</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tra</a:t>
            </a:r>
            <a:r>
              <a:rPr lang="en-US" sz="1700" b="0" i="0" u="none" strike="noStrike" cap="none" dirty="0">
                <a:solidFill>
                  <a:srgbClr val="000000"/>
                </a:solidFill>
                <a:latin typeface="Arial"/>
                <a:ea typeface="Arial"/>
                <a:cs typeface="Arial"/>
                <a:sym typeface="Arial"/>
              </a:rPr>
              <a:t> cui </a:t>
            </a:r>
            <a:r>
              <a:rPr lang="en-US" sz="1700" b="0" i="0" u="none" strike="noStrike" cap="none" dirty="0" err="1">
                <a:solidFill>
                  <a:srgbClr val="000000"/>
                </a:solidFill>
                <a:latin typeface="Arial"/>
                <a:ea typeface="Arial"/>
                <a:cs typeface="Arial"/>
                <a:sym typeface="Arial"/>
              </a:rPr>
              <a:t>Massalia</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Marsiglia</a:t>
            </a:r>
            <a:r>
              <a:rPr lang="en-US" sz="1700" b="0" i="0" u="none" strike="noStrike" cap="none" dirty="0">
                <a:solidFill>
                  <a:srgbClr val="000000"/>
                </a:solidFill>
                <a:latin typeface="Arial"/>
                <a:ea typeface="Arial"/>
                <a:cs typeface="Arial"/>
                <a:sym typeface="Arial"/>
              </a:rPr>
              <a:t>) e </a:t>
            </a:r>
            <a:r>
              <a:rPr lang="en-US" sz="1700" b="0" i="0" u="none" strike="noStrike" cap="none" dirty="0" err="1">
                <a:solidFill>
                  <a:srgbClr val="000000"/>
                </a:solidFill>
                <a:latin typeface="Arial"/>
                <a:ea typeface="Arial"/>
                <a:cs typeface="Arial"/>
                <a:sym typeface="Arial"/>
              </a:rPr>
              <a:t>Alalia</a:t>
            </a:r>
            <a:r>
              <a:rPr lang="en-US" sz="1700" b="0" i="0" u="none" strike="noStrike" cap="none" dirty="0">
                <a:solidFill>
                  <a:srgbClr val="000000"/>
                </a:solidFill>
                <a:latin typeface="Arial"/>
                <a:ea typeface="Arial"/>
                <a:cs typeface="Arial"/>
                <a:sym typeface="Arial"/>
              </a:rPr>
              <a:t> in Corsica. </a:t>
            </a:r>
            <a:r>
              <a:rPr lang="en-US" sz="1700" b="0" i="0" u="none" strike="noStrike" cap="none" dirty="0" err="1">
                <a:solidFill>
                  <a:srgbClr val="000000"/>
                </a:solidFill>
                <a:latin typeface="Arial"/>
                <a:ea typeface="Arial"/>
                <a:cs typeface="Arial"/>
                <a:sym typeface="Arial"/>
              </a:rPr>
              <a:t>Fuggiti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dai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Persiani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si</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scontrarono</a:t>
            </a:r>
            <a:r>
              <a:rPr lang="en-US" sz="1700" b="0" i="0" u="none" strike="noStrike" cap="none" dirty="0">
                <a:solidFill>
                  <a:srgbClr val="000000"/>
                </a:solidFill>
                <a:latin typeface="Arial"/>
                <a:ea typeface="Arial"/>
                <a:cs typeface="Arial"/>
                <a:sym typeface="Arial"/>
              </a:rPr>
              <a:t> con </a:t>
            </a:r>
            <a:r>
              <a:rPr lang="en-US" sz="1700" b="0" i="0" u="none" strike="noStrike" cap="none" dirty="0" err="1">
                <a:solidFill>
                  <a:srgbClr val="000000"/>
                </a:solidFill>
                <a:latin typeface="Arial"/>
                <a:ea typeface="Arial"/>
                <a:cs typeface="Arial"/>
                <a:sym typeface="Arial"/>
              </a:rPr>
              <a:t>Etruschi</a:t>
            </a:r>
            <a:r>
              <a:rPr lang="en-US" sz="1700" b="0" i="0" u="none" strike="noStrike" cap="none" dirty="0">
                <a:solidFill>
                  <a:srgbClr val="000000"/>
                </a:solidFill>
                <a:latin typeface="Arial"/>
                <a:ea typeface="Arial"/>
                <a:cs typeface="Arial"/>
                <a:sym typeface="Arial"/>
              </a:rPr>
              <a:t> e </a:t>
            </a:r>
            <a:r>
              <a:rPr lang="en-US" sz="1700" b="0" i="0" u="none" strike="noStrike" cap="none" dirty="0" err="1">
                <a:solidFill>
                  <a:srgbClr val="000000"/>
                </a:solidFill>
                <a:latin typeface="Arial"/>
                <a:ea typeface="Arial"/>
                <a:cs typeface="Arial"/>
                <a:sym typeface="Arial"/>
              </a:rPr>
              <a:t>Cartaginesi</a:t>
            </a:r>
            <a:r>
              <a:rPr lang="en-US" sz="1700" b="0" i="0" u="none" strike="noStrike" cap="none" dirty="0">
                <a:solidFill>
                  <a:srgbClr val="000000"/>
                </a:solidFill>
                <a:latin typeface="Arial"/>
                <a:ea typeface="Arial"/>
                <a:cs typeface="Arial"/>
                <a:sym typeface="Arial"/>
              </a:rPr>
              <a:t>  (540 </a:t>
            </a:r>
            <a:r>
              <a:rPr lang="en-US" sz="1700" b="0" i="0" u="none" strike="noStrike" cap="none" dirty="0" err="1">
                <a:solidFill>
                  <a:srgbClr val="000000"/>
                </a:solidFill>
                <a:latin typeface="Arial"/>
                <a:ea typeface="Arial"/>
                <a:cs typeface="Arial"/>
                <a:sym typeface="Arial"/>
              </a:rPr>
              <a:t>a.C</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nella</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battaglia</a:t>
            </a:r>
            <a:r>
              <a:rPr lang="en-US" sz="1700" b="0" i="0" u="none" strike="noStrike" cap="none" dirty="0">
                <a:solidFill>
                  <a:srgbClr val="000000"/>
                </a:solidFill>
                <a:latin typeface="Arial"/>
                <a:ea typeface="Arial"/>
                <a:cs typeface="Arial"/>
                <a:sym typeface="Arial"/>
              </a:rPr>
              <a:t> di </a:t>
            </a:r>
            <a:r>
              <a:rPr lang="en-US" sz="1700" b="0" i="0" u="none" strike="noStrike" cap="none" dirty="0" err="1">
                <a:solidFill>
                  <a:srgbClr val="000000"/>
                </a:solidFill>
                <a:latin typeface="Arial"/>
                <a:ea typeface="Arial"/>
                <a:cs typeface="Arial"/>
                <a:sym typeface="Arial"/>
              </a:rPr>
              <a:t>alalia.Dopo</a:t>
            </a:r>
            <a:r>
              <a:rPr lang="en-US" sz="1700" b="0" i="0" u="none" strike="noStrike" cap="none" dirty="0">
                <a:solidFill>
                  <a:srgbClr val="000000"/>
                </a:solidFill>
                <a:latin typeface="Arial"/>
                <a:ea typeface="Arial"/>
                <a:cs typeface="Arial"/>
                <a:sym typeface="Arial"/>
              </a:rPr>
              <a:t> la </a:t>
            </a:r>
            <a:r>
              <a:rPr lang="en-US" sz="1700" b="0" i="0" u="none" strike="noStrike" cap="none" dirty="0" err="1">
                <a:solidFill>
                  <a:srgbClr val="000000"/>
                </a:solidFill>
                <a:latin typeface="Arial"/>
                <a:ea typeface="Arial"/>
                <a:cs typeface="Arial"/>
                <a:sym typeface="Arial"/>
              </a:rPr>
              <a:t>battaglia</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cercarono</a:t>
            </a:r>
            <a:r>
              <a:rPr lang="en-US" sz="1700" b="0" i="0" u="none" strike="noStrike" cap="none" dirty="0">
                <a:solidFill>
                  <a:srgbClr val="000000"/>
                </a:solidFill>
                <a:latin typeface="Arial"/>
                <a:ea typeface="Arial"/>
                <a:cs typeface="Arial"/>
                <a:sym typeface="Arial"/>
              </a:rPr>
              <a:t> un </a:t>
            </a:r>
            <a:r>
              <a:rPr lang="en-US" sz="1700" b="0" i="0" u="none" strike="noStrike" cap="none" dirty="0" err="1">
                <a:solidFill>
                  <a:srgbClr val="000000"/>
                </a:solidFill>
                <a:latin typeface="Arial"/>
                <a:ea typeface="Arial"/>
                <a:cs typeface="Arial"/>
                <a:sym typeface="Arial"/>
              </a:rPr>
              <a:t>altro</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luogo</a:t>
            </a:r>
            <a:r>
              <a:rPr lang="en-US" sz="1700" b="0" i="0" u="none" strike="noStrike" cap="none" dirty="0">
                <a:solidFill>
                  <a:srgbClr val="000000"/>
                </a:solidFill>
                <a:latin typeface="Arial"/>
                <a:ea typeface="Arial"/>
                <a:cs typeface="Arial"/>
                <a:sym typeface="Arial"/>
              </a:rPr>
              <a:t> dove </a:t>
            </a:r>
            <a:r>
              <a:rPr lang="en-US" sz="1700" b="0" i="0" u="none" strike="noStrike" cap="none" dirty="0" err="1">
                <a:solidFill>
                  <a:srgbClr val="000000"/>
                </a:solidFill>
                <a:latin typeface="Arial"/>
                <a:ea typeface="Arial"/>
                <a:cs typeface="Arial"/>
                <a:sym typeface="Arial"/>
              </a:rPr>
              <a:t>vivere</a:t>
            </a:r>
            <a:r>
              <a:rPr lang="en-US" sz="1700" b="0" i="0" u="none" strike="noStrike" cap="none" dirty="0">
                <a:solidFill>
                  <a:srgbClr val="000000"/>
                </a:solidFill>
                <a:latin typeface="Arial"/>
                <a:ea typeface="Arial"/>
                <a:cs typeface="Arial"/>
                <a:sym typeface="Arial"/>
              </a:rPr>
              <a:t> e </a:t>
            </a:r>
            <a:r>
              <a:rPr lang="en-US" sz="1700" b="0" i="0" u="none" strike="noStrike" cap="none" dirty="0" err="1">
                <a:solidFill>
                  <a:srgbClr val="000000"/>
                </a:solidFill>
                <a:latin typeface="Arial"/>
                <a:ea typeface="Arial"/>
                <a:cs typeface="Arial"/>
                <a:sym typeface="Arial"/>
              </a:rPr>
              <a:t>arrivarono</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sull</a:t>
            </a:r>
            <a:r>
              <a:rPr lang="en-US" sz="1700" b="0" i="0" u="none" strike="noStrike" cap="none" dirty="0">
                <a:solidFill>
                  <a:srgbClr val="000000"/>
                </a:solidFill>
                <a:latin typeface="Arial"/>
                <a:ea typeface="Arial"/>
                <a:cs typeface="Arial"/>
                <a:sym typeface="Arial"/>
              </a:rPr>
              <a:t> </a:t>
            </a:r>
            <a:r>
              <a:rPr lang="en-US" sz="1700" b="0" i="0" u="none" strike="noStrike" cap="none" dirty="0" err="1">
                <a:solidFill>
                  <a:srgbClr val="000000"/>
                </a:solidFill>
                <a:latin typeface="Arial"/>
                <a:ea typeface="Arial"/>
                <a:cs typeface="Arial"/>
                <a:sym typeface="Arial"/>
              </a:rPr>
              <a:t>coste</a:t>
            </a:r>
            <a:r>
              <a:rPr lang="en-US" sz="1700" b="0" i="0" u="none" strike="noStrike" cap="none" dirty="0">
                <a:solidFill>
                  <a:srgbClr val="000000"/>
                </a:solidFill>
                <a:latin typeface="Arial"/>
                <a:ea typeface="Arial"/>
                <a:cs typeface="Arial"/>
                <a:sym typeface="Arial"/>
              </a:rPr>
              <a:t> del </a:t>
            </a:r>
            <a:r>
              <a:rPr lang="en-US" sz="1700" dirty="0" err="1"/>
              <a:t>C</a:t>
            </a:r>
            <a:r>
              <a:rPr lang="en-US" sz="1700" b="0" i="0" u="none" strike="noStrike" cap="none" dirty="0" err="1">
                <a:solidFill>
                  <a:srgbClr val="000000"/>
                </a:solidFill>
                <a:latin typeface="Arial"/>
                <a:ea typeface="Arial"/>
                <a:cs typeface="Arial"/>
                <a:sym typeface="Arial"/>
              </a:rPr>
              <a:t>ilento</a:t>
            </a:r>
            <a:r>
              <a:rPr lang="en-US" sz="1700" b="0" i="0" u="none" strike="noStrike" cap="none" dirty="0">
                <a:solidFill>
                  <a:srgbClr val="000000"/>
                </a:solidFill>
                <a:latin typeface="Arial"/>
                <a:ea typeface="Arial"/>
                <a:cs typeface="Arial"/>
                <a:sym typeface="Arial"/>
              </a:rPr>
              <a:t> e </a:t>
            </a:r>
            <a:r>
              <a:rPr lang="en-US" sz="1700" dirty="0" err="1"/>
              <a:t>f</a:t>
            </a:r>
            <a:r>
              <a:rPr lang="en-US" sz="1700" b="0" i="0" u="none" strike="noStrike" cap="none" dirty="0" err="1">
                <a:solidFill>
                  <a:srgbClr val="000000"/>
                </a:solidFill>
                <a:latin typeface="Arial"/>
                <a:ea typeface="Arial"/>
                <a:cs typeface="Arial"/>
                <a:sym typeface="Arial"/>
              </a:rPr>
              <a:t>ondarono</a:t>
            </a:r>
            <a:r>
              <a:rPr lang="en-US" sz="1700" b="0" i="0" u="none" strike="noStrike" cap="none" dirty="0">
                <a:solidFill>
                  <a:srgbClr val="000000"/>
                </a:solidFill>
                <a:latin typeface="Arial"/>
                <a:ea typeface="Arial"/>
                <a:cs typeface="Arial"/>
                <a:sym typeface="Arial"/>
              </a:rPr>
              <a:t> Elea (Velia)</a:t>
            </a:r>
            <a:endParaRPr sz="17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516201" y="175468"/>
            <a:ext cx="5929982" cy="763500"/>
          </a:xfrm>
        </p:spPr>
        <p:txBody>
          <a:bodyPr/>
          <a:lstStyle/>
          <a:p>
            <a:pPr algn="ctr"/>
            <a:r>
              <a:rPr lang="it-IT" dirty="0"/>
              <a:t>ANALISI</a:t>
            </a:r>
          </a:p>
        </p:txBody>
      </p:sp>
      <p:pic>
        <p:nvPicPr>
          <p:cNvPr id="1026" name="Picture 2" descr="https://www.associazionedeicomunidelcilentocentrale.it/foto/grandi/locandinari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03533" y="248003"/>
            <a:ext cx="2049609" cy="3600000"/>
          </a:xfrm>
          <a:prstGeom prst="rect">
            <a:avLst/>
          </a:prstGeom>
          <a:noFill/>
          <a:ln w="3175">
            <a:solidFill>
              <a:schemeClr val="accent4">
                <a:lumMod val="75000"/>
              </a:schemeClr>
            </a:solidFill>
          </a:ln>
          <a:extLst>
            <a:ext uri="{909E8E84-426E-40DD-AFC4-6F175D3DCCD1}">
              <a14:hiddenFill xmlns:a14="http://schemas.microsoft.com/office/drawing/2010/main">
                <a:solidFill>
                  <a:srgbClr val="FFFFFF"/>
                </a:solidFill>
              </a14:hiddenFill>
            </a:ext>
          </a:extLst>
        </p:spPr>
      </p:pic>
      <p:sp>
        <p:nvSpPr>
          <p:cNvPr id="9" name="Rettangolo 8"/>
          <p:cNvSpPr/>
          <p:nvPr/>
        </p:nvSpPr>
        <p:spPr>
          <a:xfrm>
            <a:off x="3642" y="3317177"/>
            <a:ext cx="3498722" cy="2246769"/>
          </a:xfrm>
          <a:prstGeom prst="rect">
            <a:avLst/>
          </a:prstGeom>
        </p:spPr>
        <p:txBody>
          <a:bodyPr wrap="square">
            <a:spAutoFit/>
          </a:bodyPr>
          <a:lstStyle/>
          <a:p>
            <a:pPr algn="just"/>
            <a:r>
              <a:rPr lang="it-IT" dirty="0">
                <a:latin typeface="Roboto" panose="020B0604020202020204" charset="0"/>
              </a:rPr>
              <a:t>Il 6 maggio 2026 si  sono riuniti a Napoli i Sindaci dei Comuni della Rotta dei Focei per sottoscrivere lo Statuto e l'Atto costitutivo dell'Associazione internazionale: LA ROTTA DEI FOCEI che dovrà gestire il progetto per predisporre il Dossier che servirà ad ottenere l'accreditamento della Rotta come Itinerario Culturale Europeo, dopo due anni di positiva sperimentazione.</a:t>
            </a:r>
            <a:endParaRPr lang="it-IT" dirty="0"/>
          </a:p>
        </p:txBody>
      </p:sp>
      <p:pic>
        <p:nvPicPr>
          <p:cNvPr id="10" name="Immagin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81039" y="3470178"/>
            <a:ext cx="2106403" cy="2797567"/>
          </a:xfrm>
          <a:prstGeom prst="rect">
            <a:avLst/>
          </a:prstGeom>
        </p:spPr>
      </p:pic>
      <p:pic>
        <p:nvPicPr>
          <p:cNvPr id="11" name="Immagin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87442" y="4034747"/>
            <a:ext cx="2965700" cy="2232998"/>
          </a:xfrm>
          <a:prstGeom prst="rect">
            <a:avLst/>
          </a:prstGeom>
        </p:spPr>
      </p:pic>
      <p:sp>
        <p:nvSpPr>
          <p:cNvPr id="2" name="Rettangolo 1"/>
          <p:cNvSpPr/>
          <p:nvPr/>
        </p:nvSpPr>
        <p:spPr>
          <a:xfrm>
            <a:off x="439037" y="1135659"/>
            <a:ext cx="5905779" cy="877163"/>
          </a:xfrm>
          <a:prstGeom prst="rect">
            <a:avLst/>
          </a:prstGeom>
        </p:spPr>
        <p:txBody>
          <a:bodyPr wrap="square">
            <a:spAutoFit/>
          </a:bodyPr>
          <a:lstStyle/>
          <a:p>
            <a:pPr lvl="0" algn="just">
              <a:buSzPts val="1700"/>
            </a:pPr>
            <a:r>
              <a:rPr lang="it-IT" sz="1700" dirty="0">
                <a:latin typeface="Calibri"/>
                <a:ea typeface="Calibri"/>
                <a:cs typeface="Calibri"/>
                <a:sym typeface="Calibri"/>
              </a:rPr>
              <a:t>in atto c’è un processo per realizzare un itinerario culturale europeo che tenga conto dei luoghi dove i focei hanno lasciato le loro tracce</a:t>
            </a:r>
          </a:p>
        </p:txBody>
      </p:sp>
    </p:spTree>
    <p:extLst>
      <p:ext uri="{BB962C8B-B14F-4D97-AF65-F5344CB8AC3E}">
        <p14:creationId xmlns:p14="http://schemas.microsoft.com/office/powerpoint/2010/main" val="2481020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3"/>
          <p:cNvSpPr txBox="1"/>
          <p:nvPr/>
        </p:nvSpPr>
        <p:spPr>
          <a:xfrm>
            <a:off x="2395251" y="339275"/>
            <a:ext cx="3856800" cy="61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Analisi </a:t>
            </a:r>
            <a:endParaRPr sz="3400" b="1" i="0" u="none" strike="noStrike" cap="none">
              <a:solidFill>
                <a:schemeClr val="dk1"/>
              </a:solidFill>
              <a:latin typeface="Calibri"/>
              <a:ea typeface="Calibri"/>
              <a:cs typeface="Calibri"/>
              <a:sym typeface="Calibri"/>
            </a:endParaRPr>
          </a:p>
        </p:txBody>
      </p:sp>
      <p:sp>
        <p:nvSpPr>
          <p:cNvPr id="88" name="Google Shape;88;p3"/>
          <p:cNvSpPr txBox="1"/>
          <p:nvPr/>
        </p:nvSpPr>
        <p:spPr>
          <a:xfrm>
            <a:off x="682773" y="1420725"/>
            <a:ext cx="7853100" cy="4801274"/>
          </a:xfrm>
          <a:prstGeom prst="rect">
            <a:avLst/>
          </a:prstGeom>
          <a:noFill/>
          <a:ln>
            <a:noFill/>
          </a:ln>
        </p:spPr>
        <p:txBody>
          <a:bodyPr spcFirstLastPara="1" wrap="square" lIns="91425" tIns="45700" rIns="91425" bIns="45700" anchor="t" anchorCtr="0">
            <a:spAutoFit/>
          </a:bodyPr>
          <a:lstStyle/>
          <a:p>
            <a:pPr marL="120650" marR="0" lvl="0" indent="0" algn="just" rtl="0">
              <a:lnSpc>
                <a:spcPct val="150000"/>
              </a:lnSpc>
              <a:spcBef>
                <a:spcPts val="0"/>
              </a:spcBef>
              <a:spcAft>
                <a:spcPts val="0"/>
              </a:spcAft>
              <a:buClr>
                <a:srgbClr val="000000"/>
              </a:buClr>
              <a:buSzPts val="1700"/>
              <a:buFont typeface="Arial"/>
              <a:buNone/>
            </a:pPr>
            <a:endParaRPr lang="it-IT" sz="1700" b="0" i="0" u="none" strike="noStrike" cap="none"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b="0" i="0" u="none" strike="noStrike" cap="none"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b="0" i="0" u="none" strike="noStrike" cap="none"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b="0" i="0" u="none" strike="noStrike" cap="none"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b="0" i="0" u="none" strike="noStrike" cap="none"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lang="it-IT" sz="1700" b="0" i="0" u="none" strike="noStrike" cap="none" dirty="0">
              <a:solidFill>
                <a:schemeClr val="dk1"/>
              </a:solidFill>
              <a:latin typeface="Calibri"/>
              <a:ea typeface="Calibri"/>
              <a:cs typeface="Calibri"/>
              <a:sym typeface="Calibri"/>
            </a:endParaRPr>
          </a:p>
          <a:p>
            <a:pPr marL="120650" marR="0" lvl="0" indent="0" algn="just" rtl="0">
              <a:lnSpc>
                <a:spcPct val="150000"/>
              </a:lnSpc>
              <a:spcBef>
                <a:spcPts val="0"/>
              </a:spcBef>
              <a:spcAft>
                <a:spcPts val="0"/>
              </a:spcAft>
              <a:buClr>
                <a:srgbClr val="000000"/>
              </a:buClr>
              <a:buSzPts val="1700"/>
              <a:buFont typeface="Arial"/>
              <a:buNone/>
            </a:pPr>
            <a:endParaRPr sz="1700" b="0" i="0" u="none" strike="noStrike" cap="none" dirty="0">
              <a:solidFill>
                <a:schemeClr val="dk1"/>
              </a:solidFill>
              <a:latin typeface="Calibri"/>
              <a:ea typeface="Calibri"/>
              <a:cs typeface="Calibri"/>
              <a:sym typeface="Calibri"/>
            </a:endParaRPr>
          </a:p>
        </p:txBody>
      </p:sp>
      <p:sp>
        <p:nvSpPr>
          <p:cNvPr id="2" name="CasellaDiTesto 1"/>
          <p:cNvSpPr txBox="1"/>
          <p:nvPr/>
        </p:nvSpPr>
        <p:spPr>
          <a:xfrm>
            <a:off x="578498" y="1492898"/>
            <a:ext cx="7483151" cy="2031325"/>
          </a:xfrm>
          <a:prstGeom prst="rect">
            <a:avLst/>
          </a:prstGeom>
          <a:noFill/>
        </p:spPr>
        <p:txBody>
          <a:bodyPr wrap="square" rtlCol="0">
            <a:spAutoFit/>
          </a:bodyPr>
          <a:lstStyle/>
          <a:p>
            <a:pPr marL="457200" lvl="0" indent="-336550" algn="just">
              <a:buClr>
                <a:schemeClr val="dk1"/>
              </a:buClr>
              <a:buSzPts val="1700"/>
              <a:buFont typeface="Calibri"/>
              <a:buChar char="●"/>
            </a:pPr>
            <a:r>
              <a:rPr lang="it-IT" dirty="0">
                <a:solidFill>
                  <a:schemeClr val="dk1"/>
                </a:solidFill>
                <a:latin typeface="Calibri"/>
                <a:ea typeface="Calibri"/>
                <a:cs typeface="Calibri"/>
                <a:sym typeface="Calibri"/>
              </a:rPr>
              <a:t>Da un’intervista fatta al Prof. Onelli Francesco, esperto del settore del diporto,  sono emerse determinate problematiche, le persone che partecipano devono essere in buona salute, le tratte non possono essere superiori alle 8 ore.</a:t>
            </a:r>
          </a:p>
          <a:p>
            <a:pPr marL="457200" lvl="0" indent="-336550" algn="just">
              <a:buClr>
                <a:schemeClr val="dk1"/>
              </a:buClr>
              <a:buSzPts val="1700"/>
              <a:buFont typeface="Calibri"/>
              <a:buChar char="●"/>
            </a:pPr>
            <a:r>
              <a:rPr lang="it-IT" dirty="0">
                <a:solidFill>
                  <a:schemeClr val="dk1"/>
                </a:solidFill>
                <a:latin typeface="Calibri"/>
                <a:ea typeface="Calibri"/>
                <a:cs typeface="Calibri"/>
                <a:sym typeface="Calibri"/>
              </a:rPr>
              <a:t>L’ itinerario è gestito dall’associazione “LA ROTTA DEI FOCEI” costituita il 17/10/2025   </a:t>
            </a:r>
          </a:p>
          <a:p>
            <a:pPr marL="457200" lvl="0" indent="-336550" algn="just">
              <a:buClr>
                <a:schemeClr val="dk1"/>
              </a:buClr>
              <a:buSzPts val="1700"/>
              <a:buFont typeface="Calibri"/>
              <a:buChar char="●"/>
            </a:pPr>
            <a:r>
              <a:rPr lang="it-IT" dirty="0">
                <a:solidFill>
                  <a:schemeClr val="dk1"/>
                </a:solidFill>
                <a:latin typeface="Calibri"/>
                <a:ea typeface="Calibri"/>
                <a:cs typeface="Calibri"/>
                <a:sym typeface="Calibri"/>
              </a:rPr>
              <a:t>       Gli itinerari culturali europei sono percorsi tematici riconosciuti dal Consiglio d’Europa che collegano luoghi di diversi paesi uniti da storia, arte o tradizioni.</a:t>
            </a:r>
            <a:br>
              <a:rPr lang="it-IT" dirty="0">
                <a:solidFill>
                  <a:schemeClr val="dk1"/>
                </a:solidFill>
                <a:latin typeface="Calibri"/>
                <a:ea typeface="Calibri"/>
                <a:cs typeface="Calibri"/>
                <a:sym typeface="Calibri"/>
              </a:rPr>
            </a:br>
            <a:r>
              <a:rPr lang="it-IT" dirty="0">
                <a:solidFill>
                  <a:schemeClr val="dk1"/>
                </a:solidFill>
                <a:latin typeface="Calibri"/>
                <a:ea typeface="Calibri"/>
                <a:cs typeface="Calibri"/>
                <a:sym typeface="Calibri"/>
              </a:rPr>
              <a:t> Esempi noti sono il Cammino di Santiago e la Via Francigena, che attraversano più nazioni.</a:t>
            </a:r>
            <a:br>
              <a:rPr lang="it-IT" dirty="0">
                <a:solidFill>
                  <a:schemeClr val="dk1"/>
                </a:solidFill>
                <a:latin typeface="Calibri"/>
                <a:ea typeface="Calibri"/>
                <a:cs typeface="Calibri"/>
                <a:sym typeface="Calibri"/>
              </a:rPr>
            </a:br>
            <a:r>
              <a:rPr lang="it-IT" dirty="0">
                <a:solidFill>
                  <a:schemeClr val="dk1"/>
                </a:solidFill>
                <a:latin typeface="Calibri"/>
                <a:ea typeface="Calibri"/>
                <a:cs typeface="Calibri"/>
                <a:sym typeface="Calibri"/>
              </a:rPr>
              <a:t> Servono a valorizzare il patrimonio culturale europeo e a promuovere un turismo sostenibile e consapevole.</a:t>
            </a:r>
          </a:p>
        </p:txBody>
      </p:sp>
    </p:spTree>
    <p:extLst>
      <p:ext uri="{BB962C8B-B14F-4D97-AF65-F5344CB8AC3E}">
        <p14:creationId xmlns:p14="http://schemas.microsoft.com/office/powerpoint/2010/main" val="398164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
        <p:cNvGrpSpPr/>
        <p:nvPr/>
      </p:nvGrpSpPr>
      <p:grpSpPr>
        <a:xfrm>
          <a:off x="0" y="0"/>
          <a:ext cx="0" cy="0"/>
          <a:chOff x="0" y="0"/>
          <a:chExt cx="0" cy="0"/>
        </a:xfrm>
      </p:grpSpPr>
      <p:sp>
        <p:nvSpPr>
          <p:cNvPr id="99" name="Google Shape;99;g397439e5d06_0_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400"/>
              <a:buNone/>
            </a:pPr>
            <a:r>
              <a:rPr lang="en-US"/>
              <a:t>ANALISI</a:t>
            </a:r>
            <a:endParaRPr/>
          </a:p>
        </p:txBody>
      </p:sp>
      <p:sp>
        <p:nvSpPr>
          <p:cNvPr id="100" name="Google Shape;100;g397439e5d06_0_5"/>
          <p:cNvSpPr txBox="1"/>
          <p:nvPr/>
        </p:nvSpPr>
        <p:spPr>
          <a:xfrm>
            <a:off x="727850" y="1557175"/>
            <a:ext cx="6915900" cy="324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Calibri"/>
                <a:ea typeface="Calibri"/>
                <a:cs typeface="Calibri"/>
                <a:sym typeface="Calibri"/>
              </a:rPr>
              <a:t>i posti dove i focei hanno lasciato le loro tracce sono:</a:t>
            </a:r>
            <a:endParaRPr sz="1700" b="0" i="0" u="none" strike="noStrike" cap="none">
              <a:solidFill>
                <a:schemeClr val="dk1"/>
              </a:solidFill>
              <a:latin typeface="Calibri"/>
              <a:ea typeface="Calibri"/>
              <a:cs typeface="Calibri"/>
              <a:sym typeface="Calibri"/>
            </a:endParaRPr>
          </a:p>
          <a:p>
            <a:pPr marL="457200" marR="0" lvl="0" indent="-336550" algn="l" rtl="0">
              <a:lnSpc>
                <a:spcPct val="100000"/>
              </a:lnSpc>
              <a:spcBef>
                <a:spcPts val="0"/>
              </a:spcBef>
              <a:spcAft>
                <a:spcPts val="0"/>
              </a:spcAft>
              <a:buClr>
                <a:schemeClr val="dk1"/>
              </a:buClr>
              <a:buSzPts val="1700"/>
              <a:buFont typeface="Calibri"/>
              <a:buChar char="●"/>
            </a:pPr>
            <a:r>
              <a:rPr lang="en-US" sz="1700" b="0" i="0" u="none" strike="noStrike" cap="none">
                <a:solidFill>
                  <a:schemeClr val="dk1"/>
                </a:solidFill>
                <a:latin typeface="Calibri"/>
                <a:ea typeface="Calibri"/>
                <a:cs typeface="Calibri"/>
                <a:sym typeface="Calibri"/>
              </a:rPr>
              <a:t>Elea-Velia (Italia, Campania) </a:t>
            </a:r>
            <a:endParaRPr sz="1700" b="0" i="0" u="none" strike="noStrike" cap="none">
              <a:solidFill>
                <a:schemeClr val="dk1"/>
              </a:solidFill>
              <a:latin typeface="Calibri"/>
              <a:ea typeface="Calibri"/>
              <a:cs typeface="Calibri"/>
              <a:sym typeface="Calibri"/>
            </a:endParaRPr>
          </a:p>
          <a:p>
            <a:pPr marL="457200" marR="0" lvl="0" indent="-336550" algn="l" rtl="0">
              <a:lnSpc>
                <a:spcPct val="100000"/>
              </a:lnSpc>
              <a:spcBef>
                <a:spcPts val="0"/>
              </a:spcBef>
              <a:spcAft>
                <a:spcPts val="0"/>
              </a:spcAft>
              <a:buClr>
                <a:schemeClr val="dk1"/>
              </a:buClr>
              <a:buSzPts val="1700"/>
              <a:buFont typeface="Calibri"/>
              <a:buChar char="●"/>
            </a:pPr>
            <a:r>
              <a:rPr lang="en-US" sz="1700" b="0" i="0" u="none" strike="noStrike" cap="none">
                <a:solidFill>
                  <a:schemeClr val="dk1"/>
                </a:solidFill>
                <a:latin typeface="Calibri"/>
                <a:ea typeface="Calibri"/>
                <a:cs typeface="Calibri"/>
                <a:sym typeface="Calibri"/>
              </a:rPr>
              <a:t>Alalia/Aleria (Corsica) </a:t>
            </a:r>
            <a:endParaRPr sz="1700" b="0" i="0" u="none" strike="noStrike" cap="none">
              <a:solidFill>
                <a:schemeClr val="dk1"/>
              </a:solidFill>
              <a:latin typeface="Calibri"/>
              <a:ea typeface="Calibri"/>
              <a:cs typeface="Calibri"/>
              <a:sym typeface="Calibri"/>
            </a:endParaRPr>
          </a:p>
          <a:p>
            <a:pPr marL="457200" marR="0" lvl="0" indent="-336550" algn="l" rtl="0">
              <a:lnSpc>
                <a:spcPct val="100000"/>
              </a:lnSpc>
              <a:spcBef>
                <a:spcPts val="0"/>
              </a:spcBef>
              <a:spcAft>
                <a:spcPts val="0"/>
              </a:spcAft>
              <a:buClr>
                <a:schemeClr val="dk1"/>
              </a:buClr>
              <a:buSzPts val="1700"/>
              <a:buFont typeface="Calibri"/>
              <a:buChar char="●"/>
            </a:pPr>
            <a:r>
              <a:rPr lang="en-US" sz="1700" b="0" i="0" u="none" strike="noStrike" cap="none">
                <a:solidFill>
                  <a:schemeClr val="dk1"/>
                </a:solidFill>
                <a:latin typeface="Calibri"/>
                <a:ea typeface="Calibri"/>
                <a:cs typeface="Calibri"/>
                <a:sym typeface="Calibri"/>
              </a:rPr>
              <a:t>Massalia/Marsiglia (Francia) </a:t>
            </a:r>
            <a:endParaRPr sz="1700" b="0" i="0" u="none" strike="noStrike" cap="none">
              <a:solidFill>
                <a:schemeClr val="dk1"/>
              </a:solidFill>
              <a:latin typeface="Calibri"/>
              <a:ea typeface="Calibri"/>
              <a:cs typeface="Calibri"/>
              <a:sym typeface="Calibri"/>
            </a:endParaRPr>
          </a:p>
          <a:p>
            <a:pPr marL="457200" marR="0" lvl="0" indent="-336550" algn="l" rtl="0">
              <a:lnSpc>
                <a:spcPct val="100000"/>
              </a:lnSpc>
              <a:spcBef>
                <a:spcPts val="0"/>
              </a:spcBef>
              <a:spcAft>
                <a:spcPts val="0"/>
              </a:spcAft>
              <a:buClr>
                <a:schemeClr val="dk1"/>
              </a:buClr>
              <a:buSzPts val="1700"/>
              <a:buFont typeface="Calibri"/>
              <a:buChar char="●"/>
            </a:pPr>
            <a:r>
              <a:rPr lang="en-US" sz="1700" b="0" i="0" u="none" strike="noStrike" cap="none">
                <a:solidFill>
                  <a:schemeClr val="dk1"/>
                </a:solidFill>
                <a:latin typeface="Calibri"/>
                <a:ea typeface="Calibri"/>
                <a:cs typeface="Calibri"/>
                <a:sym typeface="Calibri"/>
              </a:rPr>
              <a:t>Reggio Calabria (Italia </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g397439e5d06_0_19"/>
          <p:cNvSpPr txBox="1">
            <a:spLocks noGrp="1"/>
          </p:cNvSpPr>
          <p:nvPr>
            <p:ph type="ctrTitle"/>
          </p:nvPr>
        </p:nvSpPr>
        <p:spPr>
          <a:xfrm>
            <a:off x="497275" y="463050"/>
            <a:ext cx="7772400"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US" sz="3900" dirty="0"/>
              <a:t>ANALISI</a:t>
            </a:r>
            <a:endParaRPr sz="3900" dirty="0"/>
          </a:p>
        </p:txBody>
      </p:sp>
      <p:sp>
        <p:nvSpPr>
          <p:cNvPr id="106" name="Google Shape;106;g397439e5d06_0_19"/>
          <p:cNvSpPr txBox="1">
            <a:spLocks noGrp="1"/>
          </p:cNvSpPr>
          <p:nvPr>
            <p:ph type="subTitle" idx="1"/>
          </p:nvPr>
        </p:nvSpPr>
        <p:spPr>
          <a:xfrm>
            <a:off x="597350" y="1499200"/>
            <a:ext cx="8133900" cy="1797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40"/>
              </a:spcBef>
              <a:spcAft>
                <a:spcPts val="0"/>
              </a:spcAft>
              <a:buSzPts val="3200"/>
              <a:buNone/>
            </a:pPr>
            <a:r>
              <a:rPr lang="en-US" sz="2200" dirty="0">
                <a:solidFill>
                  <a:schemeClr val="dk1"/>
                </a:solidFill>
              </a:rPr>
              <a:t>Il primo </a:t>
            </a:r>
            <a:r>
              <a:rPr lang="en-US" sz="2200" dirty="0" err="1">
                <a:solidFill>
                  <a:schemeClr val="dk1"/>
                </a:solidFill>
              </a:rPr>
              <a:t>posto</a:t>
            </a:r>
            <a:r>
              <a:rPr lang="en-US" sz="2200" dirty="0">
                <a:solidFill>
                  <a:schemeClr val="dk1"/>
                </a:solidFill>
              </a:rPr>
              <a:t> dove </a:t>
            </a:r>
            <a:r>
              <a:rPr lang="en-US" sz="2200" dirty="0" err="1">
                <a:solidFill>
                  <a:schemeClr val="dk1"/>
                </a:solidFill>
              </a:rPr>
              <a:t>hanno</a:t>
            </a:r>
            <a:r>
              <a:rPr lang="en-US" sz="2200" dirty="0">
                <a:solidFill>
                  <a:schemeClr val="dk1"/>
                </a:solidFill>
              </a:rPr>
              <a:t> </a:t>
            </a:r>
            <a:r>
              <a:rPr lang="en-US" sz="2200" dirty="0" err="1">
                <a:solidFill>
                  <a:schemeClr val="dk1"/>
                </a:solidFill>
              </a:rPr>
              <a:t>lasciato</a:t>
            </a:r>
            <a:r>
              <a:rPr lang="en-US" sz="2200" dirty="0">
                <a:solidFill>
                  <a:schemeClr val="dk1"/>
                </a:solidFill>
              </a:rPr>
              <a:t> le </a:t>
            </a:r>
            <a:r>
              <a:rPr lang="en-US" sz="2200" dirty="0" err="1">
                <a:solidFill>
                  <a:schemeClr val="dk1"/>
                </a:solidFill>
              </a:rPr>
              <a:t>tracce</a:t>
            </a:r>
            <a:r>
              <a:rPr lang="en-US" sz="2200" dirty="0">
                <a:solidFill>
                  <a:schemeClr val="dk1"/>
                </a:solidFill>
              </a:rPr>
              <a:t> </a:t>
            </a:r>
            <a:r>
              <a:rPr lang="en-US" sz="2200" dirty="0" err="1">
                <a:solidFill>
                  <a:schemeClr val="dk1"/>
                </a:solidFill>
              </a:rPr>
              <a:t>i</a:t>
            </a:r>
            <a:r>
              <a:rPr lang="en-US" sz="2200" dirty="0">
                <a:solidFill>
                  <a:schemeClr val="dk1"/>
                </a:solidFill>
              </a:rPr>
              <a:t> </a:t>
            </a:r>
            <a:r>
              <a:rPr lang="en-US" sz="2200" dirty="0" err="1">
                <a:solidFill>
                  <a:schemeClr val="dk1"/>
                </a:solidFill>
              </a:rPr>
              <a:t>Focei</a:t>
            </a:r>
            <a:r>
              <a:rPr lang="en-US" sz="2200" dirty="0">
                <a:solidFill>
                  <a:schemeClr val="dk1"/>
                </a:solidFill>
              </a:rPr>
              <a:t> </a:t>
            </a:r>
            <a:r>
              <a:rPr lang="en-US" sz="2200" dirty="0" err="1">
                <a:solidFill>
                  <a:schemeClr val="dk1"/>
                </a:solidFill>
              </a:rPr>
              <a:t>è</a:t>
            </a:r>
            <a:r>
              <a:rPr lang="en-US" sz="2200" dirty="0">
                <a:solidFill>
                  <a:schemeClr val="dk1"/>
                </a:solidFill>
              </a:rPr>
              <a:t> </a:t>
            </a:r>
            <a:r>
              <a:rPr lang="en-US" sz="2200" dirty="0" err="1">
                <a:solidFill>
                  <a:schemeClr val="dk1"/>
                </a:solidFill>
              </a:rPr>
              <a:t>stato</a:t>
            </a:r>
            <a:r>
              <a:rPr lang="en-US" sz="2200" dirty="0">
                <a:solidFill>
                  <a:schemeClr val="dk1"/>
                </a:solidFill>
              </a:rPr>
              <a:t> Elea/Velia in Campania </a:t>
            </a:r>
            <a:endParaRPr sz="2200" dirty="0">
              <a:solidFill>
                <a:schemeClr val="dk1"/>
              </a:solidFill>
            </a:endParaRPr>
          </a:p>
          <a:p>
            <a:pPr marL="0" lvl="0" indent="0" algn="l" rtl="0">
              <a:lnSpc>
                <a:spcPct val="100000"/>
              </a:lnSpc>
              <a:spcBef>
                <a:spcPts val="640"/>
              </a:spcBef>
              <a:spcAft>
                <a:spcPts val="0"/>
              </a:spcAft>
              <a:buSzPts val="3200"/>
              <a:buNone/>
            </a:pPr>
            <a:r>
              <a:rPr lang="en-US" sz="2200" dirty="0">
                <a:solidFill>
                  <a:schemeClr val="dk1"/>
                </a:solidFill>
              </a:rPr>
              <a:t> </a:t>
            </a:r>
            <a:endParaRPr sz="2200" dirty="0">
              <a:solidFill>
                <a:schemeClr val="dk1"/>
              </a:solidFill>
            </a:endParaRPr>
          </a:p>
        </p:txBody>
      </p:sp>
      <p:pic>
        <p:nvPicPr>
          <p:cNvPr id="107" name="Google Shape;107;g397439e5d06_0_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97350" y="2337550"/>
            <a:ext cx="7772400" cy="4368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3dc41c0d090_0_14"/>
          <p:cNvSpPr txBox="1">
            <a:spLocks noGrp="1"/>
          </p:cNvSpPr>
          <p:nvPr>
            <p:ph type="ctrTitle"/>
          </p:nvPr>
        </p:nvSpPr>
        <p:spPr>
          <a:xfrm>
            <a:off x="2743200" y="339275"/>
            <a:ext cx="3653700" cy="8700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sz="3900"/>
              <a:t>ANALISI</a:t>
            </a:r>
            <a:endParaRPr sz="3900"/>
          </a:p>
        </p:txBody>
      </p:sp>
      <p:sp>
        <p:nvSpPr>
          <p:cNvPr id="113" name="Google Shape;113;g3dc41c0d090_0_14"/>
          <p:cNvSpPr txBox="1">
            <a:spLocks noGrp="1"/>
          </p:cNvSpPr>
          <p:nvPr>
            <p:ph type="subTitle" idx="1"/>
          </p:nvPr>
        </p:nvSpPr>
        <p:spPr>
          <a:xfrm>
            <a:off x="311700" y="1064221"/>
            <a:ext cx="8520600" cy="6669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sz="1700" dirty="0">
                <a:solidFill>
                  <a:schemeClr val="tx1"/>
                </a:solidFill>
              </a:rPr>
              <a:t>Il secondo </a:t>
            </a:r>
            <a:r>
              <a:rPr lang="en-US" sz="1700" dirty="0" err="1">
                <a:solidFill>
                  <a:schemeClr val="tx1"/>
                </a:solidFill>
              </a:rPr>
              <a:t>posto</a:t>
            </a:r>
            <a:r>
              <a:rPr lang="en-US" sz="1700" dirty="0">
                <a:solidFill>
                  <a:schemeClr val="tx1"/>
                </a:solidFill>
              </a:rPr>
              <a:t> dove </a:t>
            </a:r>
            <a:r>
              <a:rPr lang="en-US" sz="1700" dirty="0" err="1">
                <a:solidFill>
                  <a:schemeClr val="tx1"/>
                </a:solidFill>
              </a:rPr>
              <a:t>i</a:t>
            </a:r>
            <a:r>
              <a:rPr lang="en-US" sz="1700" dirty="0">
                <a:solidFill>
                  <a:schemeClr val="tx1"/>
                </a:solidFill>
              </a:rPr>
              <a:t> </a:t>
            </a:r>
            <a:r>
              <a:rPr lang="en-US" sz="1700" dirty="0" err="1">
                <a:solidFill>
                  <a:schemeClr val="tx1"/>
                </a:solidFill>
              </a:rPr>
              <a:t>Focei</a:t>
            </a:r>
            <a:r>
              <a:rPr lang="en-US" sz="1700" dirty="0">
                <a:solidFill>
                  <a:schemeClr val="tx1"/>
                </a:solidFill>
              </a:rPr>
              <a:t> </a:t>
            </a:r>
            <a:r>
              <a:rPr lang="en-US" sz="1700" dirty="0" err="1">
                <a:solidFill>
                  <a:schemeClr val="tx1"/>
                </a:solidFill>
              </a:rPr>
              <a:t>hanno</a:t>
            </a:r>
            <a:r>
              <a:rPr lang="en-US" sz="1700" dirty="0">
                <a:solidFill>
                  <a:schemeClr val="tx1"/>
                </a:solidFill>
              </a:rPr>
              <a:t> </a:t>
            </a:r>
            <a:r>
              <a:rPr lang="en-US" sz="1700" dirty="0" err="1">
                <a:solidFill>
                  <a:schemeClr val="tx1"/>
                </a:solidFill>
              </a:rPr>
              <a:t>lasciato</a:t>
            </a:r>
            <a:r>
              <a:rPr lang="en-US" sz="1700" dirty="0">
                <a:solidFill>
                  <a:schemeClr val="tx1"/>
                </a:solidFill>
              </a:rPr>
              <a:t> le loro </a:t>
            </a:r>
            <a:r>
              <a:rPr lang="en-US" sz="1700" dirty="0" err="1">
                <a:solidFill>
                  <a:schemeClr val="tx1"/>
                </a:solidFill>
              </a:rPr>
              <a:t>tracce</a:t>
            </a:r>
            <a:r>
              <a:rPr lang="en-US" sz="1700" dirty="0">
                <a:solidFill>
                  <a:schemeClr val="tx1"/>
                </a:solidFill>
              </a:rPr>
              <a:t> </a:t>
            </a:r>
            <a:r>
              <a:rPr lang="en-US" sz="1700" dirty="0" err="1">
                <a:solidFill>
                  <a:schemeClr val="tx1"/>
                </a:solidFill>
              </a:rPr>
              <a:t>è</a:t>
            </a:r>
            <a:r>
              <a:rPr lang="en-US" sz="1700" dirty="0">
                <a:solidFill>
                  <a:schemeClr val="tx1"/>
                </a:solidFill>
              </a:rPr>
              <a:t> </a:t>
            </a:r>
            <a:r>
              <a:rPr lang="en-US" sz="1700" dirty="0" err="1">
                <a:solidFill>
                  <a:schemeClr val="tx1"/>
                </a:solidFill>
              </a:rPr>
              <a:t>stato</a:t>
            </a:r>
            <a:r>
              <a:rPr lang="en-US" sz="1700" dirty="0">
                <a:solidFill>
                  <a:schemeClr val="tx1"/>
                </a:solidFill>
              </a:rPr>
              <a:t> Aleria in Corsica </a:t>
            </a:r>
            <a:endParaRPr sz="1700" dirty="0">
              <a:solidFill>
                <a:schemeClr val="tx1"/>
              </a:solidFill>
            </a:endParaRPr>
          </a:p>
          <a:p>
            <a:pPr marL="0" lvl="0" indent="0" algn="l" rtl="0">
              <a:lnSpc>
                <a:spcPct val="100000"/>
              </a:lnSpc>
              <a:spcBef>
                <a:spcPts val="0"/>
              </a:spcBef>
              <a:spcAft>
                <a:spcPts val="0"/>
              </a:spcAft>
              <a:buSzPts val="2800"/>
              <a:buNone/>
            </a:pPr>
            <a:endParaRPr sz="1700" dirty="0">
              <a:solidFill>
                <a:schemeClr val="tx1"/>
              </a:solidFill>
            </a:endParaRPr>
          </a:p>
        </p:txBody>
      </p:sp>
      <p:pic>
        <p:nvPicPr>
          <p:cNvPr id="114" name="Google Shape;114;g3dc41c0d090_0_14"/>
          <p:cNvPicPr preferRelativeResize="0"/>
          <p:nvPr/>
        </p:nvPicPr>
        <p:blipFill rotWithShape="1">
          <a:blip r:embed="rId3">
            <a:alphaModFix/>
          </a:blip>
          <a:srcRect/>
          <a:stretch/>
        </p:blipFill>
        <p:spPr>
          <a:xfrm>
            <a:off x="311700" y="1832675"/>
            <a:ext cx="7941100" cy="3204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3dc41c0d090_0_74"/>
          <p:cNvSpPr txBox="1">
            <a:spLocks noGrp="1"/>
          </p:cNvSpPr>
          <p:nvPr>
            <p:ph type="ctrTitle"/>
          </p:nvPr>
        </p:nvSpPr>
        <p:spPr>
          <a:xfrm>
            <a:off x="311700" y="281276"/>
            <a:ext cx="8520600" cy="14934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sz="3900"/>
              <a:t>ANALISI</a:t>
            </a:r>
            <a:endParaRPr sz="3900"/>
          </a:p>
        </p:txBody>
      </p:sp>
      <p:sp>
        <p:nvSpPr>
          <p:cNvPr id="120" name="Google Shape;120;g3dc41c0d090_0_74"/>
          <p:cNvSpPr txBox="1">
            <a:spLocks noGrp="1"/>
          </p:cNvSpPr>
          <p:nvPr>
            <p:ph type="subTitle" idx="1"/>
          </p:nvPr>
        </p:nvSpPr>
        <p:spPr>
          <a:xfrm>
            <a:off x="311700" y="1615154"/>
            <a:ext cx="8520600" cy="15513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sz="1700" dirty="0">
                <a:solidFill>
                  <a:schemeClr val="tx1"/>
                </a:solidFill>
              </a:rPr>
              <a:t>Il </a:t>
            </a:r>
            <a:r>
              <a:rPr lang="en-US" sz="1700" dirty="0" err="1">
                <a:solidFill>
                  <a:schemeClr val="tx1"/>
                </a:solidFill>
              </a:rPr>
              <a:t>terzo</a:t>
            </a:r>
            <a:r>
              <a:rPr lang="en-US" sz="1700" dirty="0">
                <a:solidFill>
                  <a:schemeClr val="tx1"/>
                </a:solidFill>
              </a:rPr>
              <a:t> </a:t>
            </a:r>
            <a:r>
              <a:rPr lang="en-US" sz="1700" dirty="0" err="1">
                <a:solidFill>
                  <a:schemeClr val="tx1"/>
                </a:solidFill>
              </a:rPr>
              <a:t>posto</a:t>
            </a:r>
            <a:r>
              <a:rPr lang="en-US" sz="1700" dirty="0">
                <a:solidFill>
                  <a:schemeClr val="tx1"/>
                </a:solidFill>
              </a:rPr>
              <a:t> dove </a:t>
            </a:r>
            <a:r>
              <a:rPr lang="en-US" sz="1700" dirty="0" err="1">
                <a:solidFill>
                  <a:schemeClr val="tx1"/>
                </a:solidFill>
              </a:rPr>
              <a:t>i</a:t>
            </a:r>
            <a:r>
              <a:rPr lang="en-US" sz="1700" dirty="0">
                <a:solidFill>
                  <a:schemeClr val="tx1"/>
                </a:solidFill>
              </a:rPr>
              <a:t> </a:t>
            </a:r>
            <a:r>
              <a:rPr lang="en-US" sz="1700" dirty="0" err="1">
                <a:solidFill>
                  <a:schemeClr val="tx1"/>
                </a:solidFill>
              </a:rPr>
              <a:t>Focei</a:t>
            </a:r>
            <a:r>
              <a:rPr lang="en-US" sz="1700" dirty="0">
                <a:solidFill>
                  <a:schemeClr val="tx1"/>
                </a:solidFill>
              </a:rPr>
              <a:t> </a:t>
            </a:r>
            <a:r>
              <a:rPr lang="en-US" sz="1700" dirty="0" err="1">
                <a:solidFill>
                  <a:schemeClr val="tx1"/>
                </a:solidFill>
              </a:rPr>
              <a:t>hanno</a:t>
            </a:r>
            <a:r>
              <a:rPr lang="en-US" sz="1700" dirty="0">
                <a:solidFill>
                  <a:schemeClr val="tx1"/>
                </a:solidFill>
              </a:rPr>
              <a:t> </a:t>
            </a:r>
            <a:r>
              <a:rPr lang="en-US" sz="1700" dirty="0" err="1">
                <a:solidFill>
                  <a:schemeClr val="tx1"/>
                </a:solidFill>
              </a:rPr>
              <a:t>lasciato</a:t>
            </a:r>
            <a:r>
              <a:rPr lang="en-US" sz="1700" dirty="0">
                <a:solidFill>
                  <a:schemeClr val="tx1"/>
                </a:solidFill>
              </a:rPr>
              <a:t> le loro trace </a:t>
            </a:r>
            <a:r>
              <a:rPr lang="en-US" sz="1700" dirty="0" err="1">
                <a:solidFill>
                  <a:schemeClr val="tx1"/>
                </a:solidFill>
              </a:rPr>
              <a:t>è</a:t>
            </a:r>
            <a:r>
              <a:rPr lang="en-US" sz="1700" dirty="0">
                <a:solidFill>
                  <a:schemeClr val="tx1"/>
                </a:solidFill>
              </a:rPr>
              <a:t> </a:t>
            </a:r>
            <a:r>
              <a:rPr lang="en-US" sz="1700" dirty="0" err="1">
                <a:solidFill>
                  <a:schemeClr val="tx1"/>
                </a:solidFill>
              </a:rPr>
              <a:t>stato</a:t>
            </a:r>
            <a:r>
              <a:rPr lang="en-US" sz="1700" dirty="0">
                <a:solidFill>
                  <a:schemeClr val="tx1"/>
                </a:solidFill>
              </a:rPr>
              <a:t> Marsiglia in Francia</a:t>
            </a:r>
            <a:endParaRPr sz="1700" dirty="0">
              <a:solidFill>
                <a:schemeClr val="tx1"/>
              </a:solidFill>
            </a:endParaRPr>
          </a:p>
          <a:p>
            <a:pPr marL="0" lvl="0" indent="0" algn="l" rtl="0">
              <a:lnSpc>
                <a:spcPct val="100000"/>
              </a:lnSpc>
              <a:spcBef>
                <a:spcPts val="0"/>
              </a:spcBef>
              <a:spcAft>
                <a:spcPts val="0"/>
              </a:spcAft>
              <a:buSzPts val="2800"/>
              <a:buNone/>
            </a:pPr>
            <a:endParaRPr sz="1700" dirty="0">
              <a:solidFill>
                <a:schemeClr val="tx1"/>
              </a:solidFill>
            </a:endParaRPr>
          </a:p>
        </p:txBody>
      </p:sp>
      <p:pic>
        <p:nvPicPr>
          <p:cNvPr id="121" name="Google Shape;121;g3dc41c0d090_0_74"/>
          <p:cNvPicPr preferRelativeResize="0"/>
          <p:nvPr/>
        </p:nvPicPr>
        <p:blipFill rotWithShape="1">
          <a:blip r:embed="rId3">
            <a:alphaModFix/>
          </a:blip>
          <a:srcRect/>
          <a:stretch/>
        </p:blipFill>
        <p:spPr>
          <a:xfrm>
            <a:off x="394375" y="2137150"/>
            <a:ext cx="7974425" cy="2624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3dc41c0d090_0_80"/>
          <p:cNvSpPr txBox="1">
            <a:spLocks noGrp="1"/>
          </p:cNvSpPr>
          <p:nvPr>
            <p:ph type="ctrTitle"/>
          </p:nvPr>
        </p:nvSpPr>
        <p:spPr>
          <a:xfrm>
            <a:off x="152200" y="-3"/>
            <a:ext cx="8520600" cy="17748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sz="3900"/>
              <a:t>ANALISI</a:t>
            </a:r>
            <a:endParaRPr sz="3900"/>
          </a:p>
        </p:txBody>
      </p:sp>
      <p:sp>
        <p:nvSpPr>
          <p:cNvPr id="127" name="Google Shape;127;g3dc41c0d090_0_80"/>
          <p:cNvSpPr txBox="1">
            <a:spLocks noGrp="1"/>
          </p:cNvSpPr>
          <p:nvPr>
            <p:ph type="subTitle" idx="1"/>
          </p:nvPr>
        </p:nvSpPr>
        <p:spPr>
          <a:xfrm>
            <a:off x="311700" y="1774781"/>
            <a:ext cx="8520600" cy="11598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sz="1700" dirty="0">
                <a:solidFill>
                  <a:schemeClr val="tx1"/>
                </a:solidFill>
              </a:rPr>
              <a:t>Il quarto </a:t>
            </a:r>
            <a:r>
              <a:rPr lang="en-US" sz="1700" dirty="0" err="1">
                <a:solidFill>
                  <a:schemeClr val="tx1"/>
                </a:solidFill>
              </a:rPr>
              <a:t>posto</a:t>
            </a:r>
            <a:r>
              <a:rPr lang="en-US" sz="1700" dirty="0">
                <a:solidFill>
                  <a:schemeClr val="tx1"/>
                </a:solidFill>
              </a:rPr>
              <a:t> dove </a:t>
            </a:r>
            <a:r>
              <a:rPr lang="en-US" sz="1700" dirty="0" err="1">
                <a:solidFill>
                  <a:schemeClr val="tx1"/>
                </a:solidFill>
              </a:rPr>
              <a:t>i</a:t>
            </a:r>
            <a:r>
              <a:rPr lang="en-US" sz="1700" dirty="0">
                <a:solidFill>
                  <a:schemeClr val="tx1"/>
                </a:solidFill>
              </a:rPr>
              <a:t> </a:t>
            </a:r>
            <a:r>
              <a:rPr lang="en-US" sz="1700" dirty="0" err="1">
                <a:solidFill>
                  <a:schemeClr val="tx1"/>
                </a:solidFill>
              </a:rPr>
              <a:t>Focei</a:t>
            </a:r>
            <a:r>
              <a:rPr lang="en-US" sz="1700" dirty="0">
                <a:solidFill>
                  <a:schemeClr val="tx1"/>
                </a:solidFill>
              </a:rPr>
              <a:t> </a:t>
            </a:r>
            <a:r>
              <a:rPr lang="en-US" sz="1700" dirty="0" err="1">
                <a:solidFill>
                  <a:schemeClr val="tx1"/>
                </a:solidFill>
              </a:rPr>
              <a:t>hanno</a:t>
            </a:r>
            <a:r>
              <a:rPr lang="en-US" sz="1700" dirty="0">
                <a:solidFill>
                  <a:schemeClr val="tx1"/>
                </a:solidFill>
              </a:rPr>
              <a:t> </a:t>
            </a:r>
            <a:r>
              <a:rPr lang="en-US" sz="1700" dirty="0" err="1">
                <a:solidFill>
                  <a:schemeClr val="tx1"/>
                </a:solidFill>
              </a:rPr>
              <a:t>lasciato</a:t>
            </a:r>
            <a:r>
              <a:rPr lang="en-US" sz="1700" dirty="0">
                <a:solidFill>
                  <a:schemeClr val="tx1"/>
                </a:solidFill>
              </a:rPr>
              <a:t> le loro </a:t>
            </a:r>
            <a:r>
              <a:rPr lang="en-US" sz="1700" dirty="0" err="1">
                <a:solidFill>
                  <a:schemeClr val="tx1"/>
                </a:solidFill>
              </a:rPr>
              <a:t>tracce</a:t>
            </a:r>
            <a:r>
              <a:rPr lang="en-US" sz="1700" dirty="0">
                <a:solidFill>
                  <a:schemeClr val="tx1"/>
                </a:solidFill>
              </a:rPr>
              <a:t> </a:t>
            </a:r>
            <a:r>
              <a:rPr lang="en-US" sz="1700" dirty="0" err="1">
                <a:solidFill>
                  <a:schemeClr val="tx1"/>
                </a:solidFill>
              </a:rPr>
              <a:t>è</a:t>
            </a:r>
            <a:r>
              <a:rPr lang="en-US" sz="1700" dirty="0">
                <a:solidFill>
                  <a:schemeClr val="tx1"/>
                </a:solidFill>
              </a:rPr>
              <a:t> </a:t>
            </a:r>
            <a:r>
              <a:rPr lang="en-US" sz="1700" dirty="0" err="1">
                <a:solidFill>
                  <a:schemeClr val="tx1"/>
                </a:solidFill>
              </a:rPr>
              <a:t>stato</a:t>
            </a:r>
            <a:r>
              <a:rPr lang="en-US" sz="1700" dirty="0">
                <a:solidFill>
                  <a:schemeClr val="tx1"/>
                </a:solidFill>
              </a:rPr>
              <a:t> Reggio Calabria in Italia</a:t>
            </a:r>
            <a:endParaRPr sz="1700" dirty="0">
              <a:solidFill>
                <a:schemeClr val="tx1"/>
              </a:solidFill>
            </a:endParaRPr>
          </a:p>
        </p:txBody>
      </p:sp>
      <p:pic>
        <p:nvPicPr>
          <p:cNvPr id="128" name="Google Shape;128;g3dc41c0d090_0_80"/>
          <p:cNvPicPr preferRelativeResize="0"/>
          <p:nvPr/>
        </p:nvPicPr>
        <p:blipFill rotWithShape="1">
          <a:blip r:embed="rId3">
            <a:alphaModFix/>
          </a:blip>
          <a:srcRect/>
          <a:stretch/>
        </p:blipFill>
        <p:spPr>
          <a:xfrm>
            <a:off x="408875" y="2470625"/>
            <a:ext cx="8090075" cy="2997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7"/>
          <p:cNvSpPr/>
          <p:nvPr/>
        </p:nvSpPr>
        <p:spPr>
          <a:xfrm>
            <a:off x="2286"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4" name="Google Shape;134;p7" descr="Ascea (Marina di) - Visit Cilento - risorsa per il turismo nel territorio  del Parco Nazional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891767" y="10"/>
            <a:ext cx="7252231" cy="6857990"/>
          </a:xfrm>
          <a:prstGeom prst="rect">
            <a:avLst/>
          </a:prstGeom>
          <a:noFill/>
          <a:ln>
            <a:noFill/>
          </a:ln>
        </p:spPr>
      </p:pic>
      <p:sp>
        <p:nvSpPr>
          <p:cNvPr id="135" name="Google Shape;135;p7"/>
          <p:cNvSpPr/>
          <p:nvPr/>
        </p:nvSpPr>
        <p:spPr>
          <a:xfrm>
            <a:off x="-24814" y="0"/>
            <a:ext cx="5542696" cy="6858000"/>
          </a:xfrm>
          <a:prstGeom prst="rect">
            <a:avLst/>
          </a:prstGeom>
          <a:gradFill>
            <a:gsLst>
              <a:gs pos="0">
                <a:srgbClr val="FFFFFF">
                  <a:alpha val="0"/>
                </a:srgbClr>
              </a:gs>
              <a:gs pos="19000">
                <a:srgbClr val="FFFFFF">
                  <a:alpha val="38039"/>
                </a:srgbClr>
              </a:gs>
              <a:gs pos="35000">
                <a:srgbClr val="FFFFFF">
                  <a:alpha val="76862"/>
                </a:srgbClr>
              </a:gs>
              <a:gs pos="67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6" name="Google Shape;136;p7"/>
          <p:cNvSpPr/>
          <p:nvPr/>
        </p:nvSpPr>
        <p:spPr>
          <a:xfrm>
            <a:off x="5160772" y="149290"/>
            <a:ext cx="3936567" cy="3097763"/>
          </a:xfrm>
          <a:prstGeom prst="cloudCallout">
            <a:avLst>
              <a:gd name="adj1" fmla="val -20833"/>
              <a:gd name="adj2" fmla="val 62500"/>
            </a:avLst>
          </a:prstGeom>
          <a:gradFill>
            <a:gsLst>
              <a:gs pos="0">
                <a:srgbClr val="97B4E4">
                  <a:alpha val="0"/>
                </a:srgbClr>
              </a:gs>
              <a:gs pos="50000">
                <a:srgbClr val="BFCFEC"/>
              </a:gs>
              <a:gs pos="81000">
                <a:srgbClr val="E0E8F4"/>
              </a:gs>
              <a:gs pos="100000">
                <a:srgbClr val="E0E8F4"/>
              </a:gs>
            </a:gsLst>
            <a:lin ang="18900000"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37" name="Google Shape;137;p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948921" y="337134"/>
            <a:ext cx="2341434" cy="2564686"/>
          </a:xfrm>
          <a:prstGeom prst="rect">
            <a:avLst/>
          </a:prstGeom>
          <a:gradFill>
            <a:gsLst>
              <a:gs pos="0">
                <a:srgbClr val="F4F8FB"/>
              </a:gs>
              <a:gs pos="76000">
                <a:srgbClr val="AEC5E1"/>
              </a:gs>
              <a:gs pos="85000">
                <a:srgbClr val="C8D8EB"/>
              </a:gs>
              <a:gs pos="88000">
                <a:srgbClr val="5C8AC2">
                  <a:alpha val="50980"/>
                </a:srgbClr>
              </a:gs>
              <a:gs pos="100000">
                <a:srgbClr val="5C8AC2">
                  <a:alpha val="50980"/>
                </a:srgbClr>
              </a:gs>
            </a:gsLst>
            <a:lin ang="5400000" scaled="0"/>
          </a:gradFill>
          <a:ln>
            <a:noFill/>
          </a:ln>
        </p:spPr>
      </p:pic>
      <p:sp>
        <p:nvSpPr>
          <p:cNvPr id="138" name="Google Shape;138;p7"/>
          <p:cNvSpPr txBox="1"/>
          <p:nvPr/>
        </p:nvSpPr>
        <p:spPr>
          <a:xfrm>
            <a:off x="1031014" y="337134"/>
            <a:ext cx="2866641" cy="189991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500"/>
              <a:buFont typeface="Arial"/>
              <a:buNone/>
            </a:pPr>
            <a:r>
              <a:rPr lang="en-US" sz="3500" b="1" i="0" u="none" strike="noStrike" cap="none">
                <a:solidFill>
                  <a:schemeClr val="dk1"/>
                </a:solidFill>
                <a:latin typeface="Calibri"/>
                <a:ea typeface="Calibri"/>
                <a:cs typeface="Calibri"/>
                <a:sym typeface="Calibri"/>
              </a:rPr>
              <a:t>Ascea</a:t>
            </a:r>
            <a:endParaRPr sz="1400" b="0" i="0" u="none" strike="noStrike" cap="none">
              <a:solidFill>
                <a:srgbClr val="000000"/>
              </a:solidFill>
              <a:latin typeface="Arial"/>
              <a:ea typeface="Arial"/>
              <a:cs typeface="Arial"/>
              <a:sym typeface="Arial"/>
            </a:endParaRPr>
          </a:p>
        </p:txBody>
      </p:sp>
      <p:sp>
        <p:nvSpPr>
          <p:cNvPr id="139" name="Google Shape;139;p7"/>
          <p:cNvSpPr txBox="1"/>
          <p:nvPr/>
        </p:nvSpPr>
        <p:spPr>
          <a:xfrm>
            <a:off x="628650" y="1809050"/>
            <a:ext cx="2866641" cy="3742762"/>
          </a:xfrm>
          <a:prstGeom prst="rect">
            <a:avLst/>
          </a:prstGeom>
          <a:noFill/>
          <a:ln>
            <a:noFill/>
          </a:ln>
        </p:spPr>
        <p:txBody>
          <a:bodyPr spcFirstLastPara="1" wrap="square" lIns="91425" tIns="45700" rIns="91425" bIns="45700" anchor="t" anchorCtr="0">
            <a:normAutofit/>
          </a:bodyPr>
          <a:lstStyle/>
          <a:p>
            <a:pPr marL="0" marR="0" lvl="0" indent="-107950" algn="l" rtl="0">
              <a:lnSpc>
                <a:spcPct val="90000"/>
              </a:lnSpc>
              <a:spcBef>
                <a:spcPts val="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Sindaco: Stefano Sansone</a:t>
            </a:r>
            <a:endParaRPr sz="1700" b="0" i="0" u="none" strike="noStrike" cap="none">
              <a:solidFill>
                <a:schemeClr val="dk1"/>
              </a:solidFill>
              <a:latin typeface="Calibri"/>
              <a:ea typeface="Calibri"/>
              <a:cs typeface="Calibri"/>
              <a:sym typeface="Calibri"/>
            </a:endParaRPr>
          </a:p>
          <a:p>
            <a:pPr marL="0" marR="0" lvl="0" indent="-107950" algn="l" rtl="0">
              <a:lnSpc>
                <a:spcPct val="9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Località del Cilento</a:t>
            </a:r>
            <a:endParaRPr sz="1700" b="0" i="0" u="none" strike="noStrike" cap="none">
              <a:solidFill>
                <a:schemeClr val="dk1"/>
              </a:solidFill>
              <a:latin typeface="Calibri"/>
              <a:ea typeface="Calibri"/>
              <a:cs typeface="Calibri"/>
              <a:sym typeface="Calibri"/>
            </a:endParaRPr>
          </a:p>
          <a:p>
            <a:pPr marL="0" marR="0" lvl="0" indent="-107950" algn="l" rtl="0">
              <a:lnSpc>
                <a:spcPct val="9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Sede dell'antica città greca di Velia (Elea)</a:t>
            </a:r>
            <a:endParaRPr sz="1400" b="0" i="0" u="none" strike="noStrike" cap="none">
              <a:solidFill>
                <a:srgbClr val="000000"/>
              </a:solidFill>
              <a:latin typeface="Arial"/>
              <a:ea typeface="Arial"/>
              <a:cs typeface="Arial"/>
              <a:sym typeface="Arial"/>
            </a:endParaRPr>
          </a:p>
          <a:p>
            <a:pPr marL="0" marR="0" lvl="0" indent="-107950" algn="l" rtl="0">
              <a:lnSpc>
                <a:spcPct val="9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Porto piu vicino è Acciaroli (20km) </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3df12102876_0_0"/>
          <p:cNvSpPr txBox="1"/>
          <p:nvPr/>
        </p:nvSpPr>
        <p:spPr>
          <a:xfrm>
            <a:off x="4976025" y="353775"/>
            <a:ext cx="4167900" cy="650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chemeClr val="dk2"/>
                </a:solidFill>
              </a:rPr>
              <a:t>IL PARCO ARCHEOLOGICO DI</a:t>
            </a:r>
            <a:endParaRPr sz="2000" b="1">
              <a:solidFill>
                <a:schemeClr val="dk2"/>
              </a:solidFill>
            </a:endParaRPr>
          </a:p>
          <a:p>
            <a:pPr marL="0" lvl="0" indent="0" algn="l" rtl="0">
              <a:spcBef>
                <a:spcPts val="0"/>
              </a:spcBef>
              <a:spcAft>
                <a:spcPts val="0"/>
              </a:spcAft>
              <a:buNone/>
            </a:pPr>
            <a:r>
              <a:rPr lang="en-US" sz="2000" b="1">
                <a:solidFill>
                  <a:schemeClr val="dk2"/>
                </a:solidFill>
              </a:rPr>
              <a:t>VELIA:</a:t>
            </a:r>
            <a:r>
              <a:rPr lang="en-US" sz="1450">
                <a:solidFill>
                  <a:srgbClr val="555555"/>
                </a:solidFill>
                <a:highlight>
                  <a:srgbClr val="FFFFFF"/>
                </a:highlight>
                <a:latin typeface="Lora"/>
                <a:ea typeface="Lora"/>
                <a:cs typeface="Lora"/>
                <a:sym typeface="Lora"/>
              </a:rPr>
              <a:t>L’area archeologica di Velia ci consente di ammirare i resti di questa antica città, tra cui il complesso termale, il tempio ionico, il teatro, l’agorà e la Torre, nonché la famosa Porta Rosa, uno dei più antichi esempi di architettura occidentale che sfrutta l’arco a tutto sesto.</a:t>
            </a:r>
            <a:endParaRPr sz="1450">
              <a:solidFill>
                <a:srgbClr val="555555"/>
              </a:solidFill>
              <a:highlight>
                <a:srgbClr val="FFFFFF"/>
              </a:highlight>
              <a:latin typeface="Lora"/>
              <a:ea typeface="Lora"/>
              <a:cs typeface="Lora"/>
              <a:sym typeface="Lora"/>
            </a:endParaRPr>
          </a:p>
          <a:p>
            <a:pPr marL="0" lvl="0" indent="0" algn="l" rtl="0">
              <a:lnSpc>
                <a:spcPct val="115000"/>
              </a:lnSpc>
              <a:spcBef>
                <a:spcPts val="900"/>
              </a:spcBef>
              <a:spcAft>
                <a:spcPts val="0"/>
              </a:spcAft>
              <a:buClr>
                <a:schemeClr val="dk1"/>
              </a:buClr>
              <a:buSzPts val="1100"/>
              <a:buFont typeface="Arial"/>
              <a:buNone/>
            </a:pPr>
            <a:r>
              <a:rPr lang="en-US" sz="1450">
                <a:solidFill>
                  <a:srgbClr val="555555"/>
                </a:solidFill>
                <a:highlight>
                  <a:srgbClr val="FFFFFF"/>
                </a:highlight>
                <a:latin typeface="Lora"/>
                <a:ea typeface="Lora"/>
                <a:cs typeface="Lora"/>
                <a:sym typeface="Lora"/>
              </a:rPr>
              <a:t>Ma non è solo la storia a rendere Velia un luogo speciale. Grazie alla sua posizione privilegiata, la città offre anche uno spettacolo naturale unico, con le sue acque cristalline e le colline circostanti coperte di olivi e vigneti.</a:t>
            </a:r>
            <a:r>
              <a:rPr lang="en-US" sz="1350">
                <a:solidFill>
                  <a:srgbClr val="555555"/>
                </a:solidFill>
                <a:highlight>
                  <a:srgbClr val="FFFFFF"/>
                </a:highlight>
                <a:latin typeface="Lora"/>
                <a:ea typeface="Lora"/>
                <a:cs typeface="Lora"/>
                <a:sym typeface="Lora"/>
              </a:rPr>
              <a:t>Fondata dai Focei intorno al VI secolo a.C., Velia è stata un importante centro di scambio commerciale nel mondo classico, grazie al suo fiorente porto, che è stato più volte citato da autori come Virgilio. Ma la fama della città non è legata solo alla sua importanza economica: Velia è stata anche il luogo in cui sono nate alcune delle idee filosofiche più influenti del mondo antico</a:t>
            </a:r>
            <a:endParaRPr sz="1450">
              <a:solidFill>
                <a:srgbClr val="555555"/>
              </a:solidFill>
              <a:highlight>
                <a:srgbClr val="FFFFFF"/>
              </a:highlight>
              <a:latin typeface="Lora"/>
              <a:ea typeface="Lora"/>
              <a:cs typeface="Lora"/>
              <a:sym typeface="Lora"/>
            </a:endParaRPr>
          </a:p>
          <a:p>
            <a:pPr marL="0" lvl="0" indent="0" algn="l" rtl="0">
              <a:spcBef>
                <a:spcPts val="900"/>
              </a:spcBef>
              <a:spcAft>
                <a:spcPts val="0"/>
              </a:spcAft>
              <a:buNone/>
            </a:pPr>
            <a:endParaRPr sz="2000" b="1">
              <a:solidFill>
                <a:schemeClr val="dk2"/>
              </a:solidFill>
            </a:endParaRPr>
          </a:p>
        </p:txBody>
      </p:sp>
      <p:pic>
        <p:nvPicPr>
          <p:cNvPr id="145" name="Google Shape;145;g3df12102876_0_0"/>
          <p:cNvPicPr preferRelativeResize="0"/>
          <p:nvPr/>
        </p:nvPicPr>
        <p:blipFill>
          <a:blip r:embed="rId3">
            <a:alphaModFix/>
          </a:blip>
          <a:stretch>
            <a:fillRect/>
          </a:stretch>
        </p:blipFill>
        <p:spPr>
          <a:xfrm>
            <a:off x="263875" y="484275"/>
            <a:ext cx="4625175" cy="5335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1700" y="4683351"/>
            <a:ext cx="8520600" cy="1530220"/>
          </a:xfrm>
        </p:spPr>
        <p:txBody>
          <a:bodyPr>
            <a:normAutofit fontScale="90000"/>
          </a:bodyPr>
          <a:lstStyle/>
          <a:p>
            <a:pPr algn="l"/>
            <a:br>
              <a:rPr lang="it-IT" sz="1600" b="1" dirty="0"/>
            </a:br>
            <a:br>
              <a:rPr lang="it-IT" sz="1600" b="1" dirty="0"/>
            </a:br>
            <a:br>
              <a:rPr lang="it-IT" sz="1600" b="1" dirty="0"/>
            </a:br>
            <a:br>
              <a:rPr lang="it-IT" sz="1600" b="1" dirty="0"/>
            </a:br>
            <a:r>
              <a:rPr lang="it-IT" sz="1800" b="1" dirty="0"/>
              <a:t>SINDACO: </a:t>
            </a:r>
            <a:r>
              <a:rPr lang="it-IT" sz="1800" b="1" dirty="0">
                <a:latin typeface="Google Sans"/>
              </a:rPr>
              <a:t>Carmine Caputo</a:t>
            </a:r>
            <a:r>
              <a:rPr lang="it-IT" sz="1600" dirty="0"/>
              <a:t>,</a:t>
            </a:r>
            <a:br>
              <a:rPr lang="it-IT" sz="1600" dirty="0"/>
            </a:br>
            <a:br>
              <a:rPr lang="it-IT" sz="1600" b="1" dirty="0"/>
            </a:br>
            <a:r>
              <a:rPr lang="it-IT" sz="1800" b="1" dirty="0">
                <a:solidFill>
                  <a:srgbClr val="202122"/>
                </a:solidFill>
                <a:latin typeface="Arial" panose="020B0604020202020204" pitchFamily="34" charset="0"/>
              </a:rPr>
              <a:t>Ventotene era conosciuta già al tempo dei </a:t>
            </a:r>
            <a:r>
              <a:rPr lang="it-IT" sz="1800" b="1" dirty="0">
                <a:solidFill>
                  <a:srgbClr val="3366CC"/>
                </a:solidFill>
                <a:latin typeface="Arial" panose="020B0604020202020204" pitchFamily="34" charset="0"/>
                <a:hlinkClick r:id="rId2" tooltip="Greci"/>
              </a:rPr>
              <a:t>Greci</a:t>
            </a:r>
            <a:r>
              <a:rPr lang="it-IT" sz="1800" b="1" dirty="0">
                <a:solidFill>
                  <a:srgbClr val="202122"/>
                </a:solidFill>
                <a:latin typeface="Arial" panose="020B0604020202020204" pitchFamily="34" charset="0"/>
              </a:rPr>
              <a:t> e </a:t>
            </a:r>
            <a:r>
              <a:rPr lang="it-IT" sz="1800" b="1" dirty="0">
                <a:solidFill>
                  <a:srgbClr val="3366CC"/>
                </a:solidFill>
                <a:latin typeface="Arial" panose="020B0604020202020204" pitchFamily="34" charset="0"/>
                <a:hlinkClick r:id="rId3" tooltip="Roma (città antica)"/>
              </a:rPr>
              <a:t>Romani</a:t>
            </a:r>
            <a:r>
              <a:rPr lang="it-IT" sz="1800" b="1" dirty="0">
                <a:solidFill>
                  <a:srgbClr val="202122"/>
                </a:solidFill>
                <a:latin typeface="Arial" panose="020B0604020202020204" pitchFamily="34" charset="0"/>
              </a:rPr>
              <a:t>, i quali usavano chiamarla Pandataria o </a:t>
            </a:r>
            <a:r>
              <a:rPr lang="it-IT" sz="1800" b="1" dirty="0" err="1">
                <a:solidFill>
                  <a:srgbClr val="202122"/>
                </a:solidFill>
                <a:latin typeface="Arial" panose="020B0604020202020204" pitchFamily="34" charset="0"/>
              </a:rPr>
              <a:t>Pandateria</a:t>
            </a:r>
            <a:br>
              <a:rPr lang="it-IT" sz="1600" b="1" dirty="0"/>
            </a:br>
            <a:r>
              <a:rPr lang="it-IT" sz="1800" b="1" u="sng" dirty="0">
                <a:solidFill>
                  <a:srgbClr val="1F1F1F"/>
                </a:solidFill>
                <a:latin typeface="Google Sans"/>
              </a:rPr>
              <a:t>Pontile Marina di Ventotene </a:t>
            </a:r>
            <a:r>
              <a:rPr lang="it-IT" sz="1800" b="1" u="sng" dirty="0" err="1">
                <a:solidFill>
                  <a:srgbClr val="1F1F1F"/>
                </a:solidFill>
                <a:latin typeface="Google Sans"/>
              </a:rPr>
              <a:t>Srl</a:t>
            </a:r>
            <a:br>
              <a:rPr lang="it-IT" sz="1600" b="1" dirty="0"/>
            </a:br>
            <a:br>
              <a:rPr lang="it-IT" sz="1600" b="1" dirty="0"/>
            </a:br>
            <a:br>
              <a:rPr lang="it-IT" sz="1600" b="1" dirty="0"/>
            </a:br>
            <a:br>
              <a:rPr lang="it-IT" sz="1600" b="1" dirty="0"/>
            </a:br>
            <a:br>
              <a:rPr lang="it-IT" sz="1600" b="1" dirty="0"/>
            </a:br>
            <a:br>
              <a:rPr lang="it-IT" sz="1600" b="1" dirty="0"/>
            </a:br>
            <a:br>
              <a:rPr lang="it-IT" sz="1600" b="1" dirty="0"/>
            </a:br>
            <a:r>
              <a:rPr lang="it-IT" sz="1600" b="1" dirty="0"/>
              <a:t>                                                                                                                                     </a:t>
            </a:r>
          </a:p>
        </p:txBody>
      </p:sp>
      <p:sp>
        <p:nvSpPr>
          <p:cNvPr id="5" name="Segnaposto testo 4"/>
          <p:cNvSpPr>
            <a:spLocks noGrp="1"/>
          </p:cNvSpPr>
          <p:nvPr>
            <p:ph type="body" idx="4294967295"/>
          </p:nvPr>
        </p:nvSpPr>
        <p:spPr>
          <a:xfrm rot="10800000" flipV="1">
            <a:off x="5084763" y="1417638"/>
            <a:ext cx="4059237" cy="2220912"/>
          </a:xfrm>
        </p:spPr>
        <p:txBody>
          <a:bodyPr>
            <a:normAutofit/>
          </a:bodyPr>
          <a:lstStyle/>
          <a:p>
            <a:endParaRPr lang="it-IT" dirty="0"/>
          </a:p>
          <a:p>
            <a:pPr marL="114300" indent="0">
              <a:buNone/>
            </a:pPr>
            <a:r>
              <a:rPr lang="it-IT" dirty="0"/>
              <a:t>                                         </a:t>
            </a:r>
          </a:p>
        </p:txBody>
      </p:sp>
      <p:pic>
        <p:nvPicPr>
          <p:cNvPr id="2050" name="Picture 2" descr="https://encrypted-tbn0.gstatic.com/licensed-image?q=tbn:ANd9GcSJ3JLJmySkvNOObICGJBycNTvXr63faaGbU0DzOD_V6x3kq6Xt_YIeIiR4MPRG7z1_BSsqxS5PRtHV7iCSMlNFMVo&amp;s=1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70699" y="1166327"/>
            <a:ext cx="6429375" cy="3265714"/>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p:cNvSpPr txBox="1"/>
          <p:nvPr/>
        </p:nvSpPr>
        <p:spPr>
          <a:xfrm>
            <a:off x="461863" y="351063"/>
            <a:ext cx="7847045" cy="707886"/>
          </a:xfrm>
          <a:prstGeom prst="rect">
            <a:avLst/>
          </a:prstGeom>
          <a:noFill/>
        </p:spPr>
        <p:txBody>
          <a:bodyPr wrap="square" rtlCol="0">
            <a:spAutoFit/>
          </a:bodyPr>
          <a:lstStyle/>
          <a:p>
            <a:pPr algn="ctr"/>
            <a:r>
              <a:rPr lang="it-IT" sz="4000" b="1" dirty="0"/>
              <a:t>Ventotene</a:t>
            </a:r>
          </a:p>
        </p:txBody>
      </p:sp>
    </p:spTree>
    <p:extLst>
      <p:ext uri="{BB962C8B-B14F-4D97-AF65-F5344CB8AC3E}">
        <p14:creationId xmlns:p14="http://schemas.microsoft.com/office/powerpoint/2010/main" val="1567249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9249" y="161923"/>
            <a:ext cx="8520600" cy="1122300"/>
          </a:xfrm>
        </p:spPr>
        <p:txBody>
          <a:bodyPr>
            <a:normAutofit/>
          </a:bodyPr>
          <a:lstStyle/>
          <a:p>
            <a:r>
              <a:rPr lang="it-IT" dirty="0"/>
              <a:t>Ventotene </a:t>
            </a:r>
          </a:p>
        </p:txBody>
      </p:sp>
      <p:sp>
        <p:nvSpPr>
          <p:cNvPr id="3" name="CasellaDiTesto 2"/>
          <p:cNvSpPr txBox="1"/>
          <p:nvPr/>
        </p:nvSpPr>
        <p:spPr>
          <a:xfrm>
            <a:off x="503853" y="1436914"/>
            <a:ext cx="8305996" cy="1077218"/>
          </a:xfrm>
          <a:prstGeom prst="rect">
            <a:avLst/>
          </a:prstGeom>
          <a:noFill/>
        </p:spPr>
        <p:txBody>
          <a:bodyPr wrap="square" rtlCol="0">
            <a:spAutoFit/>
          </a:bodyPr>
          <a:lstStyle/>
          <a:p>
            <a:r>
              <a:rPr lang="it-IT" sz="1600" dirty="0"/>
              <a:t>Ventotene è legata ai Focei principalmente attraverso l'esplorazione greca del Mediterraneo, essendo stata denominata e utilizzata da loro come punto d'appoggio strategico durante la navigazione. I Focei, antichi coloni greci, battezzarono l'isola </a:t>
            </a:r>
            <a:r>
              <a:rPr lang="it-IT" sz="1600" b="1" i="1" dirty="0" err="1"/>
              <a:t>Pandataria</a:t>
            </a:r>
            <a:r>
              <a:rPr lang="it-IT" sz="1600" dirty="0"/>
              <a:t> ("colei che distribuisce tutto") per la sua fertilità e posizione. </a:t>
            </a:r>
          </a:p>
        </p:txBody>
      </p:sp>
      <p:pic>
        <p:nvPicPr>
          <p:cNvPr id="1026" name="Picture 2" descr="La storia di Ventoten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33039" y="2845837"/>
            <a:ext cx="6314005" cy="3460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385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g3df12102876_0_21"/>
          <p:cNvPicPr preferRelativeResize="0"/>
          <p:nvPr/>
        </p:nvPicPr>
        <p:blipFill>
          <a:blip r:embed="rId3">
            <a:alphaModFix/>
          </a:blip>
          <a:stretch>
            <a:fillRect/>
          </a:stretch>
        </p:blipFill>
        <p:spPr>
          <a:xfrm>
            <a:off x="0" y="982823"/>
            <a:ext cx="8883349" cy="3714750"/>
          </a:xfrm>
          <a:prstGeom prst="rect">
            <a:avLst/>
          </a:prstGeom>
          <a:noFill/>
          <a:ln>
            <a:noFill/>
          </a:ln>
        </p:spPr>
      </p:pic>
      <p:sp>
        <p:nvSpPr>
          <p:cNvPr id="182" name="Google Shape;182;g3df12102876_0_21"/>
          <p:cNvSpPr txBox="1"/>
          <p:nvPr/>
        </p:nvSpPr>
        <p:spPr>
          <a:xfrm>
            <a:off x="79729" y="4904973"/>
            <a:ext cx="4439700" cy="18441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SzPts val="1700"/>
              <a:buChar char="●"/>
            </a:pPr>
            <a:r>
              <a:rPr lang="en-US" sz="2000" b="1" dirty="0" err="1"/>
              <a:t>Sindaco</a:t>
            </a:r>
            <a:r>
              <a:rPr lang="en-US" sz="2000" b="1" dirty="0"/>
              <a:t>: Marco </a:t>
            </a:r>
            <a:r>
              <a:rPr lang="en-US" sz="2000" b="1" dirty="0" err="1"/>
              <a:t>Piendibene</a:t>
            </a:r>
            <a:endParaRPr sz="2000" b="1" dirty="0"/>
          </a:p>
          <a:p>
            <a:pPr marL="457200" lvl="0" indent="-387350" algn="l" rtl="0">
              <a:spcBef>
                <a:spcPts val="0"/>
              </a:spcBef>
              <a:spcAft>
                <a:spcPts val="0"/>
              </a:spcAft>
              <a:buSzPts val="2500"/>
              <a:buChar char="●"/>
            </a:pPr>
            <a:r>
              <a:rPr lang="en-US" sz="2000" b="1" dirty="0"/>
              <a:t>TERRITORIO ETRUSCHO</a:t>
            </a:r>
            <a:endParaRPr sz="2000" b="1" dirty="0"/>
          </a:p>
          <a:p>
            <a:pPr marL="457200" lvl="0" indent="-355600" algn="l" rtl="0">
              <a:lnSpc>
                <a:spcPct val="90000"/>
              </a:lnSpc>
              <a:spcBef>
                <a:spcPts val="600"/>
              </a:spcBef>
              <a:spcAft>
                <a:spcPts val="0"/>
              </a:spcAft>
              <a:buClr>
                <a:schemeClr val="dk1"/>
              </a:buClr>
              <a:buSzPts val="2000"/>
              <a:buChar char="●"/>
            </a:pPr>
            <a:r>
              <a:rPr lang="en-US" sz="2200" b="1" dirty="0" err="1">
                <a:solidFill>
                  <a:schemeClr val="dk1"/>
                </a:solidFill>
                <a:latin typeface="Calibri"/>
                <a:ea typeface="Calibri"/>
                <a:cs typeface="Calibri"/>
                <a:sym typeface="Calibri"/>
              </a:rPr>
              <a:t>Assaggio</a:t>
            </a:r>
            <a:r>
              <a:rPr lang="en-US" sz="2200" b="1" dirty="0">
                <a:solidFill>
                  <a:schemeClr val="dk1"/>
                </a:solidFill>
                <a:latin typeface="Calibri"/>
                <a:ea typeface="Calibri"/>
                <a:cs typeface="Calibri"/>
                <a:sym typeface="Calibri"/>
              </a:rPr>
              <a:t> </a:t>
            </a:r>
            <a:r>
              <a:rPr lang="en-US" sz="2200" b="1" dirty="0" err="1">
                <a:solidFill>
                  <a:schemeClr val="dk1"/>
                </a:solidFill>
                <a:latin typeface="Calibri"/>
                <a:ea typeface="Calibri"/>
                <a:cs typeface="Calibri"/>
                <a:sym typeface="Calibri"/>
              </a:rPr>
              <a:t>dei</a:t>
            </a:r>
            <a:r>
              <a:rPr lang="en-US" sz="2200" b="1" dirty="0">
                <a:solidFill>
                  <a:schemeClr val="dk1"/>
                </a:solidFill>
                <a:latin typeface="Calibri"/>
                <a:ea typeface="Calibri"/>
                <a:cs typeface="Calibri"/>
                <a:sym typeface="Calibri"/>
              </a:rPr>
              <a:t> </a:t>
            </a:r>
            <a:r>
              <a:rPr lang="en-US" sz="2200" b="1" dirty="0" err="1">
                <a:solidFill>
                  <a:schemeClr val="dk1"/>
                </a:solidFill>
                <a:latin typeface="Calibri"/>
                <a:ea typeface="Calibri"/>
                <a:cs typeface="Calibri"/>
                <a:sym typeface="Calibri"/>
              </a:rPr>
              <a:t>cibi</a:t>
            </a:r>
            <a:r>
              <a:rPr lang="en-US" sz="2200" b="1" dirty="0">
                <a:solidFill>
                  <a:schemeClr val="dk1"/>
                </a:solidFill>
                <a:latin typeface="Calibri"/>
                <a:ea typeface="Calibri"/>
                <a:cs typeface="Calibri"/>
                <a:sym typeface="Calibri"/>
              </a:rPr>
              <a:t> </a:t>
            </a:r>
            <a:r>
              <a:rPr lang="en-US" sz="2200" b="1" dirty="0" err="1">
                <a:solidFill>
                  <a:schemeClr val="dk1"/>
                </a:solidFill>
                <a:latin typeface="Calibri"/>
                <a:ea typeface="Calibri"/>
                <a:cs typeface="Calibri"/>
                <a:sym typeface="Calibri"/>
              </a:rPr>
              <a:t>local</a:t>
            </a:r>
            <a:r>
              <a:rPr lang="en-US" sz="2000" b="1" dirty="0" err="1">
                <a:solidFill>
                  <a:schemeClr val="dk1"/>
                </a:solidFill>
                <a:latin typeface="Calibri"/>
                <a:ea typeface="Calibri"/>
                <a:cs typeface="Calibri"/>
                <a:sym typeface="Calibri"/>
              </a:rPr>
              <a:t>i</a:t>
            </a:r>
            <a:r>
              <a:rPr lang="en-US" sz="2000" b="1" dirty="0">
                <a:solidFill>
                  <a:schemeClr val="dk1"/>
                </a:solidFill>
                <a:latin typeface="Calibri"/>
                <a:ea typeface="Calibri"/>
                <a:cs typeface="Calibri"/>
                <a:sym typeface="Calibri"/>
              </a:rPr>
              <a:t> (</a:t>
            </a:r>
            <a:r>
              <a:rPr lang="en-US" sz="2000" b="1" dirty="0" err="1">
                <a:solidFill>
                  <a:schemeClr val="dk1"/>
                </a:solidFill>
                <a:latin typeface="Calibri"/>
                <a:ea typeface="Calibri"/>
                <a:cs typeface="Calibri"/>
                <a:sym typeface="Calibri"/>
              </a:rPr>
              <a:t>frutti</a:t>
            </a:r>
            <a:r>
              <a:rPr lang="en-US" sz="2000" b="1" dirty="0">
                <a:solidFill>
                  <a:schemeClr val="dk1"/>
                </a:solidFill>
                <a:latin typeface="Calibri"/>
                <a:ea typeface="Calibri"/>
                <a:cs typeface="Calibri"/>
                <a:sym typeface="Calibri"/>
              </a:rPr>
              <a:t> di mare)</a:t>
            </a:r>
            <a:endParaRPr sz="1800" b="1" dirty="0">
              <a:solidFill>
                <a:schemeClr val="dk1"/>
              </a:solidFill>
            </a:endParaRPr>
          </a:p>
          <a:p>
            <a:pPr marL="457200" lvl="0" indent="-355600" algn="l" rtl="0">
              <a:spcBef>
                <a:spcPts val="0"/>
              </a:spcBef>
              <a:spcAft>
                <a:spcPts val="0"/>
              </a:spcAft>
              <a:buSzPts val="2000"/>
              <a:buChar char="●"/>
            </a:pPr>
            <a:r>
              <a:rPr lang="en-US" sz="2000" b="1" dirty="0"/>
              <a:t>Porto di </a:t>
            </a:r>
            <a:r>
              <a:rPr lang="en-US" sz="2000" b="1" dirty="0" err="1"/>
              <a:t>civitavecchia</a:t>
            </a:r>
            <a:r>
              <a:rPr lang="en-US" sz="2000" b="1" dirty="0"/>
              <a:t> (</a:t>
            </a:r>
            <a:endParaRPr sz="2000" b="1" dirty="0"/>
          </a:p>
        </p:txBody>
      </p:sp>
      <p:sp>
        <p:nvSpPr>
          <p:cNvPr id="3" name="CasellaDiTesto 2"/>
          <p:cNvSpPr txBox="1"/>
          <p:nvPr/>
        </p:nvSpPr>
        <p:spPr>
          <a:xfrm>
            <a:off x="317241" y="195943"/>
            <a:ext cx="8285583" cy="523220"/>
          </a:xfrm>
          <a:prstGeom prst="rect">
            <a:avLst/>
          </a:prstGeom>
          <a:noFill/>
        </p:spPr>
        <p:txBody>
          <a:bodyPr wrap="square" rtlCol="0">
            <a:spAutoFit/>
          </a:bodyPr>
          <a:lstStyle/>
          <a:p>
            <a:pPr algn="ctr"/>
            <a:r>
              <a:rPr lang="it-IT" sz="2800" b="1" dirty="0"/>
              <a:t>CIVITAVECCHIA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6"/>
        <p:cNvGrpSpPr/>
        <p:nvPr/>
      </p:nvGrpSpPr>
      <p:grpSpPr>
        <a:xfrm>
          <a:off x="0" y="0"/>
          <a:ext cx="0" cy="0"/>
          <a:chOff x="0" y="0"/>
          <a:chExt cx="0" cy="0"/>
        </a:xfrm>
      </p:grpSpPr>
      <p:sp>
        <p:nvSpPr>
          <p:cNvPr id="187" name="Google Shape;187;g3dc41c0d090_3_0"/>
          <p:cNvSpPr txBox="1"/>
          <p:nvPr/>
        </p:nvSpPr>
        <p:spPr>
          <a:xfrm>
            <a:off x="629425" y="569925"/>
            <a:ext cx="7922700" cy="5762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Calibri"/>
                <a:ea typeface="Calibri"/>
                <a:cs typeface="Calibri"/>
                <a:sym typeface="Calibri"/>
              </a:rPr>
              <a:t>Civitavecchia</a:t>
            </a:r>
            <a:endParaRPr sz="3200" b="1" i="0" u="none" strike="noStrike" cap="none" dirty="0">
              <a:solidFill>
                <a:schemeClr val="dk1"/>
              </a:solidFill>
              <a:latin typeface="Calibri"/>
              <a:ea typeface="Calibri"/>
              <a:cs typeface="Calibri"/>
              <a:sym typeface="Calibri"/>
            </a:endParaRPr>
          </a:p>
          <a:p>
            <a:pPr marL="457200" marR="0" lvl="0" indent="-342900" algn="l" rtl="0">
              <a:lnSpc>
                <a:spcPct val="115000"/>
              </a:lnSpc>
              <a:spcBef>
                <a:spcPts val="1800"/>
              </a:spcBef>
              <a:spcAft>
                <a:spcPts val="0"/>
              </a:spcAft>
              <a:buClr>
                <a:schemeClr val="dk1"/>
              </a:buClr>
              <a:buSzPts val="1800"/>
              <a:buFont typeface="Arial"/>
              <a:buChar char="●"/>
            </a:pPr>
            <a:r>
              <a:rPr lang="en-US" sz="1800" b="1" i="0" u="none" strike="noStrike" cap="none" dirty="0" err="1">
                <a:solidFill>
                  <a:schemeClr val="dk1"/>
                </a:solidFill>
                <a:latin typeface="Arial"/>
                <a:ea typeface="Arial"/>
                <a:cs typeface="Arial"/>
                <a:sym typeface="Arial"/>
              </a:rPr>
              <a:t>Pyrgi</a:t>
            </a:r>
            <a:r>
              <a:rPr lang="en-US" sz="1800" b="1" i="0" u="none" strike="noStrike" cap="none" dirty="0">
                <a:solidFill>
                  <a:schemeClr val="dk1"/>
                </a:solidFill>
                <a:latin typeface="Arial"/>
                <a:ea typeface="Arial"/>
                <a:cs typeface="Arial"/>
                <a:sym typeface="Arial"/>
              </a:rPr>
              <a:t> (Santa </a:t>
            </a:r>
            <a:r>
              <a:rPr lang="en-US" sz="1800" b="1" i="0" u="none" strike="noStrike" cap="none" dirty="0" err="1">
                <a:solidFill>
                  <a:schemeClr val="dk1"/>
                </a:solidFill>
                <a:latin typeface="Arial"/>
                <a:ea typeface="Arial"/>
                <a:cs typeface="Arial"/>
                <a:sym typeface="Arial"/>
              </a:rPr>
              <a:t>Severa</a:t>
            </a:r>
            <a:r>
              <a:rPr lang="en-US" sz="1800" b="1" i="0" u="none" strike="noStrike" cap="none" dirty="0">
                <a:solidFill>
                  <a:schemeClr val="dk1"/>
                </a:solidFill>
                <a:latin typeface="Arial"/>
                <a:ea typeface="Arial"/>
                <a:cs typeface="Arial"/>
                <a:sym typeface="Arial"/>
              </a:rPr>
              <a:t>):</a:t>
            </a:r>
            <a:endParaRPr sz="1800" b="1" i="0" u="none" strike="noStrike" cap="none" dirty="0">
              <a:solidFill>
                <a:schemeClr val="dk1"/>
              </a:solidFill>
              <a:latin typeface="Arial"/>
              <a:ea typeface="Arial"/>
              <a:cs typeface="Arial"/>
              <a:sym typeface="Arial"/>
            </a:endParaRPr>
          </a:p>
          <a:p>
            <a:pPr marL="0" marR="0" lvl="0" indent="0" algn="l" rtl="0">
              <a:lnSpc>
                <a:spcPct val="115000"/>
              </a:lnSpc>
              <a:spcBef>
                <a:spcPts val="900"/>
              </a:spcBef>
              <a:spcAft>
                <a:spcPts val="0"/>
              </a:spcAft>
              <a:buClr>
                <a:srgbClr val="000000"/>
              </a:buClr>
              <a:buSzPts val="1500"/>
              <a:buFont typeface="Arial"/>
              <a:buNone/>
            </a:pPr>
            <a:r>
              <a:rPr lang="en-US" sz="1500" b="0" i="0" u="none" strike="noStrike" cap="none" dirty="0" err="1">
                <a:solidFill>
                  <a:schemeClr val="dk1"/>
                </a:solidFill>
                <a:latin typeface="Arial"/>
                <a:ea typeface="Arial"/>
                <a:cs typeface="Arial"/>
                <a:sym typeface="Arial"/>
              </a:rPr>
              <a:t>Situata</a:t>
            </a:r>
            <a:r>
              <a:rPr lang="en-US" sz="1500" b="0" i="0" u="none" strike="noStrike" cap="none" dirty="0">
                <a:solidFill>
                  <a:schemeClr val="dk1"/>
                </a:solidFill>
                <a:latin typeface="Arial"/>
                <a:ea typeface="Arial"/>
                <a:cs typeface="Arial"/>
                <a:sym typeface="Arial"/>
              </a:rPr>
              <a:t> a circa 15-20 </a:t>
            </a:r>
            <a:r>
              <a:rPr lang="en-US" sz="1500" b="0" i="0" u="none" strike="noStrike" cap="none" dirty="0" err="1">
                <a:solidFill>
                  <a:schemeClr val="dk1"/>
                </a:solidFill>
                <a:latin typeface="Arial"/>
                <a:ea typeface="Arial"/>
                <a:cs typeface="Arial"/>
                <a:sym typeface="Arial"/>
              </a:rPr>
              <a:t>minuti</a:t>
            </a:r>
            <a:r>
              <a:rPr lang="en-US" sz="1500" b="0" i="0" u="none" strike="noStrike" cap="none" dirty="0">
                <a:solidFill>
                  <a:schemeClr val="dk1"/>
                </a:solidFill>
                <a:latin typeface="Arial"/>
                <a:ea typeface="Arial"/>
                <a:cs typeface="Arial"/>
                <a:sym typeface="Arial"/>
              </a:rPr>
              <a:t> a </a:t>
            </a:r>
            <a:r>
              <a:rPr lang="en-US" sz="1500" b="0" i="0" u="none" strike="noStrike" cap="none" dirty="0" err="1">
                <a:solidFill>
                  <a:schemeClr val="dk1"/>
                </a:solidFill>
                <a:latin typeface="Arial"/>
                <a:ea typeface="Arial"/>
                <a:cs typeface="Arial"/>
                <a:sym typeface="Arial"/>
              </a:rPr>
              <a:t>sud</a:t>
            </a:r>
            <a:r>
              <a:rPr lang="en-US" sz="1500" b="0" i="0" u="none" strike="noStrike" cap="none" dirty="0">
                <a:solidFill>
                  <a:schemeClr val="dk1"/>
                </a:solidFill>
                <a:latin typeface="Arial"/>
                <a:ea typeface="Arial"/>
                <a:cs typeface="Arial"/>
                <a:sym typeface="Arial"/>
              </a:rPr>
              <a:t> di Civitavecchia, </a:t>
            </a:r>
            <a:r>
              <a:rPr lang="en-US" sz="1500" b="0" i="0" u="none" strike="noStrike" cap="none" dirty="0" err="1">
                <a:solidFill>
                  <a:schemeClr val="dk1"/>
                </a:solidFill>
                <a:latin typeface="Arial"/>
                <a:ea typeface="Arial"/>
                <a:cs typeface="Arial"/>
                <a:sym typeface="Arial"/>
              </a:rPr>
              <a:t>Pyrgi</a:t>
            </a:r>
            <a:r>
              <a:rPr lang="en-US" sz="1500" b="0" i="0" u="none" strike="noStrike" cap="none" dirty="0">
                <a:solidFill>
                  <a:schemeClr val="dk1"/>
                </a:solidFill>
                <a:latin typeface="Arial"/>
                <a:ea typeface="Arial"/>
                <a:cs typeface="Arial"/>
                <a:sym typeface="Arial"/>
              </a:rPr>
              <a:t> era </a:t>
            </a:r>
            <a:r>
              <a:rPr lang="en-US" sz="1500" b="0" i="0" u="none" strike="noStrike" cap="none" dirty="0" err="1">
                <a:solidFill>
                  <a:schemeClr val="dk1"/>
                </a:solidFill>
                <a:latin typeface="Arial"/>
                <a:ea typeface="Arial"/>
                <a:cs typeface="Arial"/>
                <a:sym typeface="Arial"/>
              </a:rPr>
              <a:t>il</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porto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principale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della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città</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etrusca</a:t>
            </a:r>
            <a:r>
              <a:rPr lang="en-US" sz="1500" b="0" i="0" u="none" strike="noStrike" cap="none" dirty="0">
                <a:solidFill>
                  <a:schemeClr val="dk1"/>
                </a:solidFill>
                <a:latin typeface="Arial"/>
                <a:ea typeface="Arial"/>
                <a:cs typeface="Arial"/>
                <a:sym typeface="Arial"/>
              </a:rPr>
              <a:t> di </a:t>
            </a:r>
            <a:r>
              <a:rPr lang="en-US" sz="1500" b="0" i="0" u="none" strike="noStrike" cap="none" dirty="0" err="1">
                <a:solidFill>
                  <a:schemeClr val="dk1"/>
                </a:solidFill>
                <a:latin typeface="Arial"/>
                <a:ea typeface="Arial"/>
                <a:cs typeface="Arial"/>
                <a:sym typeface="Arial"/>
              </a:rPr>
              <a:t>Caere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Cerveteri</a:t>
            </a:r>
            <a:r>
              <a:rPr lang="en-US" sz="1500" b="0" i="0" u="none" strike="noStrike" cap="none" dirty="0">
                <a:solidFill>
                  <a:schemeClr val="dk1"/>
                </a:solidFill>
                <a:latin typeface="Arial"/>
                <a:ea typeface="Arial"/>
                <a:cs typeface="Arial"/>
                <a:sym typeface="Arial"/>
              </a:rPr>
              <a:t>).</a:t>
            </a:r>
            <a:endParaRPr sz="1500" b="0" i="0" u="none" strike="noStrike" cap="none" dirty="0">
              <a:solidFill>
                <a:schemeClr val="dk1"/>
              </a:solidFill>
              <a:latin typeface="Arial"/>
              <a:ea typeface="Arial"/>
              <a:cs typeface="Arial"/>
              <a:sym typeface="Arial"/>
            </a:endParaRPr>
          </a:p>
          <a:p>
            <a:pPr marL="457200" marR="0" lvl="0" indent="-317500" algn="l" rtl="0">
              <a:lnSpc>
                <a:spcPct val="115000"/>
              </a:lnSpc>
              <a:spcBef>
                <a:spcPts val="1200"/>
              </a:spcBef>
              <a:spcAft>
                <a:spcPts val="0"/>
              </a:spcAft>
              <a:buClr>
                <a:schemeClr val="dk1"/>
              </a:buClr>
              <a:buSzPts val="1400"/>
              <a:buFont typeface="Arial"/>
              <a:buChar char="●"/>
            </a:pPr>
            <a:r>
              <a:rPr lang="en-US" sz="1800" b="1" i="0" u="none" strike="noStrike" cap="none" dirty="0" err="1">
                <a:solidFill>
                  <a:schemeClr val="dk1"/>
                </a:solidFill>
                <a:latin typeface="Arial"/>
                <a:ea typeface="Arial"/>
                <a:cs typeface="Arial"/>
                <a:sym typeface="Arial"/>
              </a:rPr>
              <a:t>Importanza</a:t>
            </a:r>
            <a:r>
              <a:rPr lang="en-US" sz="1800" b="1" i="0" u="none" strike="noStrike" cap="none" dirty="0">
                <a:solidFill>
                  <a:schemeClr val="dk1"/>
                </a:solidFill>
                <a:latin typeface="Arial"/>
                <a:ea typeface="Arial"/>
                <a:cs typeface="Arial"/>
                <a:sym typeface="Arial"/>
              </a:rPr>
              <a:t> </a:t>
            </a:r>
            <a:r>
              <a:rPr lang="en-US" sz="1800" b="1" i="0" u="none" strike="noStrike" cap="none" dirty="0" err="1">
                <a:solidFill>
                  <a:schemeClr val="dk1"/>
                </a:solidFill>
                <a:latin typeface="Arial"/>
                <a:ea typeface="Arial"/>
                <a:cs typeface="Arial"/>
                <a:sym typeface="Arial"/>
              </a:rPr>
              <a:t>storica</a:t>
            </a:r>
            <a:r>
              <a:rPr lang="en-US" sz="1800" b="0" i="0" u="none" strike="noStrike" cap="none" dirty="0">
                <a:solidFill>
                  <a:schemeClr val="dk1"/>
                </a:solidFill>
                <a:latin typeface="Arial"/>
                <a:ea typeface="Arial"/>
                <a:cs typeface="Arial"/>
                <a:sym typeface="Arial"/>
              </a:rPr>
              <a:t>:</a:t>
            </a:r>
            <a:r>
              <a:rPr lang="en-US" sz="1400" b="0" i="0" u="none" strike="noStrike" cap="none" dirty="0">
                <a:solidFill>
                  <a:schemeClr val="dk1"/>
                </a:solidFill>
                <a:latin typeface="Arial"/>
                <a:ea typeface="Arial"/>
                <a:cs typeface="Arial"/>
                <a:sym typeface="Arial"/>
              </a:rPr>
              <a:t> </a:t>
            </a:r>
            <a:r>
              <a:rPr lang="en-US" sz="1500" b="0" i="0" u="none" strike="noStrike" cap="none" dirty="0">
                <a:solidFill>
                  <a:schemeClr val="dk1"/>
                </a:solidFill>
                <a:latin typeface="Arial"/>
                <a:ea typeface="Arial"/>
                <a:cs typeface="Arial"/>
                <a:sym typeface="Arial"/>
              </a:rPr>
              <a:t>Era </a:t>
            </a:r>
            <a:r>
              <a:rPr lang="en-US" sz="1500" b="0" i="0" u="none" strike="noStrike" cap="none" dirty="0" err="1">
                <a:solidFill>
                  <a:schemeClr val="dk1"/>
                </a:solidFill>
                <a:latin typeface="Arial"/>
                <a:ea typeface="Arial"/>
                <a:cs typeface="Arial"/>
                <a:sym typeface="Arial"/>
              </a:rPr>
              <a:t>uno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scalo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internazionale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frequentato</a:t>
            </a:r>
            <a:r>
              <a:rPr lang="en-US" sz="1500" b="0" i="0" u="none" strike="noStrike" cap="none" dirty="0">
                <a:solidFill>
                  <a:schemeClr val="dk1"/>
                </a:solidFill>
                <a:latin typeface="Arial"/>
                <a:ea typeface="Arial"/>
                <a:cs typeface="Arial"/>
                <a:sym typeface="Arial"/>
              </a:rPr>
              <a:t> da </a:t>
            </a:r>
            <a:r>
              <a:rPr lang="en-US" sz="1500" b="0" i="0" u="none" strike="noStrike" cap="none" dirty="0" err="1">
                <a:solidFill>
                  <a:schemeClr val="dk1"/>
                </a:solidFill>
                <a:latin typeface="Arial"/>
                <a:ea typeface="Arial"/>
                <a:cs typeface="Arial"/>
                <a:sym typeface="Arial"/>
              </a:rPr>
              <a:t>greci</a:t>
            </a:r>
            <a:r>
              <a:rPr lang="en-US" sz="1500" b="0" i="0" u="none" strike="noStrike" cap="none" dirty="0">
                <a:solidFill>
                  <a:schemeClr val="dk1"/>
                </a:solidFill>
                <a:latin typeface="Arial"/>
                <a:ea typeface="Arial"/>
                <a:cs typeface="Arial"/>
                <a:sym typeface="Arial"/>
              </a:rPr>
              <a:t> e </a:t>
            </a:r>
            <a:r>
              <a:rPr lang="en-US" sz="1500" b="0" i="0" u="none" strike="noStrike" cap="none" dirty="0" err="1">
                <a:solidFill>
                  <a:schemeClr val="dk1"/>
                </a:solidFill>
                <a:latin typeface="Arial"/>
                <a:ea typeface="Arial"/>
                <a:cs typeface="Arial"/>
                <a:sym typeface="Arial"/>
              </a:rPr>
              <a:t>fenici</a:t>
            </a:r>
            <a:r>
              <a:rPr lang="en-US" sz="1500" b="0"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en-US" sz="1800" b="1" i="0" u="none" strike="noStrike" cap="none" dirty="0">
                <a:solidFill>
                  <a:schemeClr val="dk1"/>
                </a:solidFill>
                <a:latin typeface="Arial"/>
                <a:ea typeface="Arial"/>
                <a:cs typeface="Arial"/>
                <a:sym typeface="Arial"/>
              </a:rPr>
              <a:t>La </a:t>
            </a:r>
            <a:r>
              <a:rPr lang="en-US" sz="1800" b="1" i="0" u="none" strike="noStrike" cap="none" dirty="0" err="1">
                <a:solidFill>
                  <a:schemeClr val="dk1"/>
                </a:solidFill>
                <a:latin typeface="Arial"/>
                <a:ea typeface="Arial"/>
                <a:cs typeface="Arial"/>
                <a:sym typeface="Arial"/>
              </a:rPr>
              <a:t>Battaglia</a:t>
            </a:r>
            <a:r>
              <a:rPr lang="en-US" sz="1800" b="1" i="0" u="none" strike="noStrike" cap="none" dirty="0">
                <a:solidFill>
                  <a:schemeClr val="dk1"/>
                </a:solidFill>
                <a:latin typeface="Arial"/>
                <a:ea typeface="Arial"/>
                <a:cs typeface="Arial"/>
                <a:sym typeface="Arial"/>
              </a:rPr>
              <a:t> di </a:t>
            </a:r>
            <a:r>
              <a:rPr lang="en-US" sz="1800" b="1" i="0" u="none" strike="noStrike" cap="none" dirty="0" err="1">
                <a:solidFill>
                  <a:schemeClr val="dk1"/>
                </a:solidFill>
                <a:latin typeface="Arial"/>
                <a:ea typeface="Arial"/>
                <a:cs typeface="Arial"/>
                <a:sym typeface="Arial"/>
              </a:rPr>
              <a:t>Alalia</a:t>
            </a:r>
            <a:r>
              <a:rPr lang="en-US" sz="1800" b="1" i="0" u="none" strike="noStrike" cap="none" dirty="0">
                <a:solidFill>
                  <a:schemeClr val="dk1"/>
                </a:solidFill>
                <a:latin typeface="Arial"/>
                <a:ea typeface="Arial"/>
                <a:cs typeface="Arial"/>
                <a:sym typeface="Arial"/>
              </a:rPr>
              <a:t> (540 </a:t>
            </a:r>
            <a:r>
              <a:rPr lang="en-US" sz="1800" b="1" i="0" u="none" strike="noStrike" cap="none" dirty="0" err="1">
                <a:solidFill>
                  <a:schemeClr val="dk1"/>
                </a:solidFill>
                <a:latin typeface="Arial"/>
                <a:ea typeface="Arial"/>
                <a:cs typeface="Arial"/>
                <a:sym typeface="Arial"/>
              </a:rPr>
              <a:t>a.C</a:t>
            </a:r>
            <a:r>
              <a:rPr lang="en-US" sz="1800" b="1" i="0" u="none" strike="noStrike" cap="none" dirty="0">
                <a:solidFill>
                  <a:schemeClr val="dk1"/>
                </a:solidFill>
                <a:latin typeface="Arial"/>
                <a:ea typeface="Arial"/>
                <a:cs typeface="Arial"/>
                <a:sym typeface="Arial"/>
              </a:rPr>
              <a:t>.)</a:t>
            </a:r>
            <a:r>
              <a:rPr lang="en-US" sz="14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Questo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scontro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navale</a:t>
            </a:r>
            <a:r>
              <a:rPr lang="en-US" sz="1500" b="0" i="0" u="none" strike="noStrike" cap="none" dirty="0">
                <a:solidFill>
                  <a:schemeClr val="dk1"/>
                </a:solidFill>
                <a:latin typeface="Arial"/>
                <a:ea typeface="Arial"/>
                <a:cs typeface="Arial"/>
                <a:sym typeface="Arial"/>
              </a:rPr>
              <a:t> vide </a:t>
            </a:r>
            <a:r>
              <a:rPr lang="en-US" sz="1500" b="0" i="0" u="none" strike="noStrike" cap="none" dirty="0" err="1">
                <a:solidFill>
                  <a:schemeClr val="dk1"/>
                </a:solidFill>
                <a:latin typeface="Arial"/>
                <a:ea typeface="Arial"/>
                <a:cs typeface="Arial"/>
                <a:sym typeface="Arial"/>
              </a:rPr>
              <a:t>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Focei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affrontare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una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coalizione</a:t>
            </a:r>
            <a:r>
              <a:rPr lang="en-US" sz="1500" b="0" i="0" u="none" strike="noStrike" cap="none" dirty="0">
                <a:solidFill>
                  <a:schemeClr val="dk1"/>
                </a:solidFill>
                <a:latin typeface="Arial"/>
                <a:ea typeface="Arial"/>
                <a:cs typeface="Arial"/>
                <a:sym typeface="Arial"/>
              </a:rPr>
              <a:t> di </a:t>
            </a:r>
            <a:r>
              <a:rPr lang="en-US" sz="1500" b="0" i="0" u="none" strike="noStrike" cap="none" dirty="0" err="1">
                <a:solidFill>
                  <a:schemeClr val="dk1"/>
                </a:solidFill>
                <a:latin typeface="Arial"/>
                <a:ea typeface="Arial"/>
                <a:cs typeface="Arial"/>
                <a:sym typeface="Arial"/>
              </a:rPr>
              <a:t>Etruschi</a:t>
            </a:r>
            <a:r>
              <a:rPr lang="en-US" sz="1500" b="0" i="0" u="none" strike="noStrike" cap="none" dirty="0">
                <a:solidFill>
                  <a:schemeClr val="dk1"/>
                </a:solidFill>
                <a:latin typeface="Arial"/>
                <a:ea typeface="Arial"/>
                <a:cs typeface="Arial"/>
                <a:sym typeface="Arial"/>
              </a:rPr>
              <a:t> e </a:t>
            </a:r>
            <a:r>
              <a:rPr lang="en-US" sz="1500" b="0" i="0" u="none" strike="noStrike" cap="none" dirty="0" err="1">
                <a:solidFill>
                  <a:schemeClr val="dk1"/>
                </a:solidFill>
                <a:latin typeface="Arial"/>
                <a:ea typeface="Arial"/>
                <a:cs typeface="Arial"/>
                <a:sym typeface="Arial"/>
              </a:rPr>
              <a:t>Cartaginesi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Dopo</a:t>
            </a:r>
            <a:r>
              <a:rPr lang="en-US" sz="1500" b="0" i="0" u="none" strike="noStrike" cap="none" dirty="0">
                <a:solidFill>
                  <a:schemeClr val="dk1"/>
                </a:solidFill>
                <a:latin typeface="Arial"/>
                <a:ea typeface="Arial"/>
                <a:cs typeface="Arial"/>
                <a:sym typeface="Arial"/>
              </a:rPr>
              <a:t> la </a:t>
            </a:r>
            <a:r>
              <a:rPr lang="en-US" sz="1500" b="0" i="0" u="none" strike="noStrike" cap="none" dirty="0" err="1">
                <a:solidFill>
                  <a:schemeClr val="dk1"/>
                </a:solidFill>
                <a:latin typeface="Arial"/>
                <a:ea typeface="Arial"/>
                <a:cs typeface="Arial"/>
                <a:sym typeface="Arial"/>
              </a:rPr>
              <a:t>battaglia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prigionieri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Focei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catturati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dagli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Etruschi</a:t>
            </a:r>
            <a:r>
              <a:rPr lang="en-US" sz="1500" b="0" i="0" u="none" strike="noStrike" cap="none" dirty="0">
                <a:solidFill>
                  <a:schemeClr val="dk1"/>
                </a:solidFill>
                <a:latin typeface="Arial"/>
                <a:ea typeface="Arial"/>
                <a:cs typeface="Arial"/>
                <a:sym typeface="Arial"/>
              </a:rPr>
              <a:t> di </a:t>
            </a:r>
            <a:r>
              <a:rPr lang="en-US" sz="1500" b="0" i="0" u="none" strike="noStrike" cap="none" dirty="0" err="1">
                <a:solidFill>
                  <a:schemeClr val="dk1"/>
                </a:solidFill>
                <a:latin typeface="Arial"/>
                <a:ea typeface="Arial"/>
                <a:cs typeface="Arial"/>
                <a:sym typeface="Arial"/>
              </a:rPr>
              <a:t>Cerveteri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furono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portati</a:t>
            </a:r>
            <a:r>
              <a:rPr lang="en-US" sz="1500" b="0" i="0" u="none" strike="noStrike" cap="none" dirty="0">
                <a:solidFill>
                  <a:schemeClr val="dk1"/>
                </a:solidFill>
                <a:latin typeface="Arial"/>
                <a:ea typeface="Arial"/>
                <a:cs typeface="Arial"/>
                <a:sym typeface="Arial"/>
              </a:rPr>
              <a:t> a terra e </a:t>
            </a:r>
            <a:r>
              <a:rPr lang="en-US" sz="1500" b="0" i="0" u="none" strike="noStrike" cap="none" dirty="0" err="1">
                <a:solidFill>
                  <a:schemeClr val="dk1"/>
                </a:solidFill>
                <a:latin typeface="Arial"/>
                <a:ea typeface="Arial"/>
                <a:cs typeface="Arial"/>
                <a:sym typeface="Arial"/>
              </a:rPr>
              <a:t>lapidati</a:t>
            </a:r>
            <a:r>
              <a:rPr lang="en-US" sz="1500" b="0" i="0" u="none" strike="noStrike" cap="none" dirty="0">
                <a:solidFill>
                  <a:schemeClr val="dk1"/>
                </a:solidFill>
                <a:latin typeface="Arial"/>
                <a:ea typeface="Arial"/>
                <a:cs typeface="Arial"/>
                <a:sym typeface="Arial"/>
              </a:rPr>
              <a:t> in un </a:t>
            </a:r>
            <a:r>
              <a:rPr lang="en-US" sz="1500" b="0" i="0" u="none" strike="noStrike" cap="none" dirty="0" err="1">
                <a:solidFill>
                  <a:schemeClr val="dk1"/>
                </a:solidFill>
                <a:latin typeface="Arial"/>
                <a:ea typeface="Arial"/>
                <a:cs typeface="Arial"/>
                <a:sym typeface="Arial"/>
              </a:rPr>
              <a:t>luogo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vicino</a:t>
            </a:r>
            <a:r>
              <a:rPr lang="en-US" sz="1500" b="0" i="0" u="none" strike="noStrike" cap="none" dirty="0">
                <a:solidFill>
                  <a:schemeClr val="dk1"/>
                </a:solidFill>
                <a:latin typeface="Arial"/>
                <a:ea typeface="Arial"/>
                <a:cs typeface="Arial"/>
                <a:sym typeface="Arial"/>
              </a:rPr>
              <a:t> a </a:t>
            </a:r>
            <a:r>
              <a:rPr lang="en-US" sz="1500" b="0" i="0" u="none" strike="noStrike" cap="none" dirty="0" err="1">
                <a:solidFill>
                  <a:schemeClr val="dk1"/>
                </a:solidFill>
                <a:latin typeface="Arial"/>
                <a:ea typeface="Arial"/>
                <a:cs typeface="Arial"/>
                <a:sym typeface="Arial"/>
              </a:rPr>
              <a:t>Pyrgi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Questo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atto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empio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portò</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gli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abitanti</a:t>
            </a:r>
            <a:r>
              <a:rPr lang="en-US" sz="1500" b="0" i="0" u="none" strike="noStrike" cap="none" dirty="0">
                <a:solidFill>
                  <a:schemeClr val="dk1"/>
                </a:solidFill>
                <a:latin typeface="Arial"/>
                <a:ea typeface="Arial"/>
                <a:cs typeface="Arial"/>
                <a:sym typeface="Arial"/>
              </a:rPr>
              <a:t> a </a:t>
            </a:r>
            <a:r>
              <a:rPr lang="en-US" sz="1500" b="0" i="0" u="none" strike="noStrike" cap="none" dirty="0" err="1">
                <a:solidFill>
                  <a:schemeClr val="dk1"/>
                </a:solidFill>
                <a:latin typeface="Arial"/>
                <a:ea typeface="Arial"/>
                <a:cs typeface="Arial"/>
                <a:sym typeface="Arial"/>
              </a:rPr>
              <a:t>istituire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giochi</a:t>
            </a:r>
            <a:r>
              <a:rPr lang="en-US" sz="1500" b="0" i="0" u="none" strike="noStrike" cap="none" dirty="0">
                <a:solidFill>
                  <a:schemeClr val="dk1"/>
                </a:solidFill>
                <a:latin typeface="Arial"/>
                <a:ea typeface="Arial"/>
                <a:cs typeface="Arial"/>
                <a:sym typeface="Arial"/>
              </a:rPr>
              <a:t> e </a:t>
            </a:r>
            <a:r>
              <a:rPr lang="en-US" sz="1500" b="0" i="0" u="none" strike="noStrike" cap="none" dirty="0" err="1">
                <a:solidFill>
                  <a:schemeClr val="dk1"/>
                </a:solidFill>
                <a:latin typeface="Arial"/>
                <a:ea typeface="Arial"/>
                <a:cs typeface="Arial"/>
                <a:sym typeface="Arial"/>
              </a:rPr>
              <a:t>sacrifici</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riparatori</a:t>
            </a:r>
            <a:r>
              <a:rPr lang="en-US" sz="1500" b="0" i="0" u="none" strike="noStrike" cap="none" dirty="0">
                <a:solidFill>
                  <a:schemeClr val="dk1"/>
                </a:solidFill>
                <a:latin typeface="Arial"/>
                <a:ea typeface="Arial"/>
                <a:cs typeface="Arial"/>
                <a:sym typeface="Arial"/>
              </a:rPr>
              <a:t> per </a:t>
            </a:r>
            <a:r>
              <a:rPr lang="en-US" sz="1500" b="0" i="0" u="none" strike="noStrike" cap="none" dirty="0" err="1">
                <a:solidFill>
                  <a:schemeClr val="dk1"/>
                </a:solidFill>
                <a:latin typeface="Arial"/>
                <a:ea typeface="Arial"/>
                <a:cs typeface="Arial"/>
                <a:sym typeface="Arial"/>
              </a:rPr>
              <a:t>placare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l'ira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divina</a:t>
            </a:r>
            <a:r>
              <a:rPr lang="en-US" sz="1500" b="0" i="0" u="none" strike="noStrike" cap="none" dirty="0">
                <a:solidFill>
                  <a:schemeClr val="dk1"/>
                </a:solidFill>
                <a:latin typeface="Arial"/>
                <a:ea typeface="Arial"/>
                <a:cs typeface="Arial"/>
                <a:sym typeface="Arial"/>
              </a:rPr>
              <a:t>.</a:t>
            </a:r>
            <a:endParaRPr sz="1500" b="0" i="0" u="none" strike="noStrike" cap="none" dirty="0">
              <a:solidFill>
                <a:schemeClr val="dk1"/>
              </a:solidFill>
              <a:latin typeface="Arial"/>
              <a:ea typeface="Arial"/>
              <a:cs typeface="Arial"/>
              <a:sym typeface="Arial"/>
            </a:endParaRPr>
          </a:p>
          <a:p>
            <a:pPr marL="457200" marR="0" lvl="0" indent="-323850" algn="l" rtl="0">
              <a:lnSpc>
                <a:spcPct val="115000"/>
              </a:lnSpc>
              <a:spcBef>
                <a:spcPts val="0"/>
              </a:spcBef>
              <a:spcAft>
                <a:spcPts val="0"/>
              </a:spcAft>
              <a:buClr>
                <a:schemeClr val="dk1"/>
              </a:buClr>
              <a:buSzPts val="1500"/>
              <a:buFont typeface="Arial"/>
              <a:buChar char="●"/>
            </a:pPr>
            <a:r>
              <a:rPr lang="en-US" sz="1800" b="1" i="0" u="none" strike="noStrike" cap="none" dirty="0">
                <a:solidFill>
                  <a:schemeClr val="dk1"/>
                </a:solidFill>
                <a:latin typeface="Arial"/>
                <a:ea typeface="Arial"/>
                <a:cs typeface="Arial"/>
                <a:sym typeface="Arial"/>
              </a:rPr>
              <a:t>Cosa </a:t>
            </a:r>
            <a:r>
              <a:rPr lang="en-US" sz="1800" b="1" i="0" u="none" strike="noStrike" cap="none" dirty="0" err="1">
                <a:solidFill>
                  <a:schemeClr val="dk1"/>
                </a:solidFill>
                <a:latin typeface="Arial"/>
                <a:ea typeface="Arial"/>
                <a:cs typeface="Arial"/>
                <a:sym typeface="Arial"/>
              </a:rPr>
              <a:t>vedere</a:t>
            </a:r>
            <a:r>
              <a:rPr lang="en-US" sz="1800" b="0" i="0" u="none" strike="noStrike" cap="none" dirty="0">
                <a:solidFill>
                  <a:schemeClr val="dk1"/>
                </a:solidFill>
                <a:latin typeface="Arial"/>
                <a:ea typeface="Arial"/>
                <a:cs typeface="Arial"/>
                <a:sym typeface="Arial"/>
              </a:rPr>
              <a:t>:</a:t>
            </a:r>
            <a:r>
              <a:rPr lang="en-US" sz="14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L'area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archeologica</a:t>
            </a:r>
            <a:r>
              <a:rPr lang="en-US" sz="1500" b="0" i="0" u="none" strike="noStrike" cap="none" dirty="0">
                <a:solidFill>
                  <a:schemeClr val="dk1"/>
                </a:solidFill>
                <a:latin typeface="Arial"/>
                <a:ea typeface="Arial"/>
                <a:cs typeface="Arial"/>
                <a:sym typeface="Arial"/>
              </a:rPr>
              <a:t> di </a:t>
            </a:r>
            <a:r>
              <a:rPr lang="en-US" sz="1500" b="0" i="0" u="none" strike="noStrike" cap="none" dirty="0" err="1">
                <a:solidFill>
                  <a:schemeClr val="dk1"/>
                </a:solidFill>
                <a:latin typeface="Arial"/>
                <a:ea typeface="Arial"/>
                <a:cs typeface="Arial"/>
                <a:sym typeface="Arial"/>
              </a:rPr>
              <a:t>Pygri</a:t>
            </a:r>
            <a:r>
              <a:rPr lang="en-US" sz="1500" b="0" i="0" u="none" strike="noStrike" cap="none" dirty="0">
                <a:solidFill>
                  <a:schemeClr val="dk1"/>
                </a:solidFill>
                <a:latin typeface="Arial"/>
                <a:ea typeface="Arial"/>
                <a:cs typeface="Arial"/>
                <a:sym typeface="Arial"/>
              </a:rPr>
              <a:t> e </a:t>
            </a:r>
            <a:r>
              <a:rPr lang="en-US" sz="1500" b="0" i="0" u="none" strike="noStrike" cap="none" dirty="0" err="1">
                <a:solidFill>
                  <a:schemeClr val="dk1"/>
                </a:solidFill>
                <a:latin typeface="Arial"/>
                <a:ea typeface="Arial"/>
                <a:cs typeface="Arial"/>
                <a:sym typeface="Arial"/>
              </a:rPr>
              <a:t>il</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Museo</a:t>
            </a:r>
            <a:r>
              <a:rPr lang="en-US" sz="1500" b="0" i="0" u="none" strike="noStrike" cap="none" dirty="0">
                <a:solidFill>
                  <a:schemeClr val="dk1"/>
                </a:solidFill>
                <a:latin typeface="Arial"/>
                <a:ea typeface="Arial"/>
                <a:cs typeface="Arial"/>
                <a:sym typeface="Arial"/>
              </a:rPr>
              <a:t> Civico del Mare e </a:t>
            </a:r>
            <a:r>
              <a:rPr lang="en-US" sz="1500" b="0" i="0" u="none" strike="noStrike" cap="none" dirty="0" err="1">
                <a:solidFill>
                  <a:schemeClr val="dk1"/>
                </a:solidFill>
                <a:latin typeface="Arial"/>
                <a:ea typeface="Arial"/>
                <a:cs typeface="Arial"/>
                <a:sym typeface="Arial"/>
              </a:rPr>
              <a:t>della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Navigazione</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Antica</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presso</a:t>
            </a:r>
            <a:r>
              <a:rPr lang="en-US" sz="1500" b="0" i="0" u="none" strike="noStrike" cap="none" dirty="0">
                <a:solidFill>
                  <a:schemeClr val="dk1"/>
                </a:solidFill>
                <a:latin typeface="Arial"/>
                <a:ea typeface="Arial"/>
                <a:cs typeface="Arial"/>
                <a:sym typeface="Arial"/>
              </a:rPr>
              <a:t> </a:t>
            </a:r>
            <a:r>
              <a:rPr lang="en-US" sz="1500" b="0" i="0" u="none" strike="noStrike" cap="none" dirty="0" err="1">
                <a:solidFill>
                  <a:schemeClr val="dk1"/>
                </a:solidFill>
                <a:latin typeface="Arial"/>
                <a:ea typeface="Arial"/>
                <a:cs typeface="Arial"/>
                <a:sym typeface="Arial"/>
              </a:rPr>
              <a:t>il</a:t>
            </a:r>
            <a:r>
              <a:rPr lang="en-US" sz="1500" b="0" i="0" u="none" strike="noStrike" cap="none" dirty="0">
                <a:solidFill>
                  <a:schemeClr val="dk1"/>
                </a:solidFill>
                <a:latin typeface="Arial"/>
                <a:ea typeface="Arial"/>
                <a:cs typeface="Arial"/>
                <a:sym typeface="Arial"/>
              </a:rPr>
              <a:t> Castello di Santa </a:t>
            </a:r>
            <a:r>
              <a:rPr lang="en-US" sz="1500" b="0" i="0" u="none" strike="noStrike" cap="none" dirty="0" err="1">
                <a:solidFill>
                  <a:schemeClr val="dk1"/>
                </a:solidFill>
                <a:latin typeface="Arial"/>
                <a:ea typeface="Arial"/>
                <a:cs typeface="Arial"/>
                <a:sym typeface="Arial"/>
              </a:rPr>
              <a:t>Severa</a:t>
            </a:r>
            <a:r>
              <a:rPr lang="en-US" sz="1500" b="0" i="0" u="none" strike="noStrike" cap="none" dirty="0">
                <a:solidFill>
                  <a:schemeClr val="dk1"/>
                </a:solidFill>
                <a:latin typeface="Arial"/>
                <a:ea typeface="Arial"/>
                <a:cs typeface="Arial"/>
                <a:sym typeface="Arial"/>
              </a:rPr>
              <a:t>. </a:t>
            </a:r>
            <a:endParaRPr sz="1500" b="0" i="0" u="none" strike="noStrike" cap="none" dirty="0">
              <a:solidFill>
                <a:schemeClr val="dk1"/>
              </a:solidFill>
              <a:latin typeface="Arial"/>
              <a:ea typeface="Arial"/>
              <a:cs typeface="Arial"/>
              <a:sym typeface="Arial"/>
            </a:endParaRPr>
          </a:p>
          <a:p>
            <a:pPr marL="0" marR="0" lvl="0" indent="0" algn="l" rtl="0">
              <a:lnSpc>
                <a:spcPct val="115000"/>
              </a:lnSpc>
              <a:spcBef>
                <a:spcPts val="900"/>
              </a:spcBef>
              <a:spcAft>
                <a:spcPts val="0"/>
              </a:spcAft>
              <a:buClr>
                <a:srgbClr val="000000"/>
              </a:buClr>
              <a:buSzPts val="1500"/>
              <a:buFont typeface="Arial"/>
              <a:buNone/>
            </a:pPr>
            <a:endParaRPr sz="1500" b="0" i="0" u="none" strike="noStrike" cap="none" dirty="0">
              <a:solidFill>
                <a:schemeClr val="dk1"/>
              </a:solidFill>
              <a:latin typeface="Arial"/>
              <a:ea typeface="Arial"/>
              <a:cs typeface="Arial"/>
              <a:sym typeface="Arial"/>
            </a:endParaRPr>
          </a:p>
          <a:p>
            <a:pPr marL="0" marR="0" lvl="0" indent="0" algn="l" rtl="0">
              <a:lnSpc>
                <a:spcPct val="115000"/>
              </a:lnSpc>
              <a:spcBef>
                <a:spcPts val="900"/>
              </a:spcBef>
              <a:spcAft>
                <a:spcPts val="0"/>
              </a:spcAft>
              <a:buClr>
                <a:srgbClr val="000000"/>
              </a:buClr>
              <a:buSzPts val="1500"/>
              <a:buFont typeface="Arial"/>
              <a:buNone/>
            </a:pPr>
            <a:endParaRPr sz="1500" b="0" i="0" u="none" strike="noStrike" cap="none" dirty="0">
              <a:solidFill>
                <a:schemeClr val="dk1"/>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1500" b="0"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3200"/>
              <a:buFont typeface="Arial"/>
              <a:buNone/>
            </a:pPr>
            <a:endParaRPr sz="32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p8"/>
          <p:cNvSpPr txBox="1"/>
          <p:nvPr/>
        </p:nvSpPr>
        <p:spPr>
          <a:xfrm>
            <a:off x="628650" y="365125"/>
            <a:ext cx="3938487" cy="180730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4400"/>
              <a:buFont typeface="Arial"/>
              <a:buNone/>
            </a:pPr>
            <a:r>
              <a:rPr lang="en-US" sz="4400" b="1" i="0" u="none" strike="noStrike" cap="none">
                <a:solidFill>
                  <a:schemeClr val="dk1"/>
                </a:solidFill>
                <a:latin typeface="Calibri"/>
                <a:ea typeface="Calibri"/>
                <a:cs typeface="Calibri"/>
                <a:sym typeface="Calibri"/>
              </a:rPr>
              <a:t>Piombino</a:t>
            </a:r>
            <a:endParaRPr sz="1400" b="0" i="0" u="none" strike="noStrike" cap="none">
              <a:solidFill>
                <a:srgbClr val="000000"/>
              </a:solidFill>
              <a:latin typeface="Arial"/>
              <a:ea typeface="Arial"/>
              <a:cs typeface="Arial"/>
              <a:sym typeface="Arial"/>
            </a:endParaRPr>
          </a:p>
        </p:txBody>
      </p:sp>
      <p:sp>
        <p:nvSpPr>
          <p:cNvPr id="152" name="Google Shape;152;p8"/>
          <p:cNvSpPr txBox="1"/>
          <p:nvPr/>
        </p:nvSpPr>
        <p:spPr>
          <a:xfrm>
            <a:off x="628650" y="2333297"/>
            <a:ext cx="3464715" cy="3843666"/>
          </a:xfrm>
          <a:prstGeom prst="rect">
            <a:avLst/>
          </a:prstGeom>
          <a:noFill/>
          <a:ln>
            <a:noFill/>
          </a:ln>
        </p:spPr>
        <p:txBody>
          <a:bodyPr spcFirstLastPara="1" wrap="square" lIns="91425" tIns="45700" rIns="91425" bIns="45700" anchor="t" anchorCtr="0">
            <a:normAutofit/>
          </a:bodyPr>
          <a:lstStyle/>
          <a:p>
            <a:pPr marL="0" marR="0" lvl="0" indent="-107950" algn="l" rtl="0">
              <a:lnSpc>
                <a:spcPct val="90000"/>
              </a:lnSpc>
              <a:spcBef>
                <a:spcPts val="0"/>
              </a:spcBef>
              <a:spcAft>
                <a:spcPts val="0"/>
              </a:spcAft>
              <a:buClr>
                <a:schemeClr val="dk1"/>
              </a:buClr>
              <a:buSzPts val="1700"/>
              <a:buFont typeface="Arial"/>
              <a:buChar char="•"/>
            </a:pPr>
            <a:r>
              <a:rPr lang="en-US" sz="1700" b="0" i="0" u="none" strike="noStrike" cap="none" dirty="0" err="1">
                <a:solidFill>
                  <a:schemeClr val="dk1"/>
                </a:solidFill>
                <a:latin typeface="Calibri"/>
                <a:ea typeface="Calibri"/>
                <a:cs typeface="Calibri"/>
                <a:sym typeface="Calibri"/>
              </a:rPr>
              <a:t>Sindaco</a:t>
            </a:r>
            <a:r>
              <a:rPr lang="en-US" sz="1700" b="0" i="0" u="none" strike="noStrike" cap="none" dirty="0">
                <a:solidFill>
                  <a:schemeClr val="dk1"/>
                </a:solidFill>
                <a:latin typeface="Calibri"/>
                <a:ea typeface="Calibri"/>
                <a:cs typeface="Calibri"/>
                <a:sym typeface="Calibri"/>
              </a:rPr>
              <a:t>: Francesco Ferrari</a:t>
            </a:r>
            <a:endParaRPr sz="1400" b="0" i="0" u="none" strike="noStrike" cap="none" dirty="0">
              <a:solidFill>
                <a:srgbClr val="000000"/>
              </a:solidFill>
              <a:latin typeface="Arial"/>
              <a:ea typeface="Arial"/>
              <a:cs typeface="Arial"/>
              <a:sym typeface="Arial"/>
            </a:endParaRPr>
          </a:p>
          <a:p>
            <a:pPr marL="0" marR="0" lvl="0" indent="-107950" algn="l" rtl="0">
              <a:lnSpc>
                <a:spcPct val="90000"/>
              </a:lnSpc>
              <a:spcBef>
                <a:spcPts val="600"/>
              </a:spcBef>
              <a:spcAft>
                <a:spcPts val="0"/>
              </a:spcAft>
              <a:buClr>
                <a:schemeClr val="dk1"/>
              </a:buClr>
              <a:buSzPts val="1700"/>
              <a:buFont typeface="Arial"/>
              <a:buChar char="•"/>
            </a:pPr>
            <a:r>
              <a:rPr lang="en-US" sz="1700" b="0" i="0" u="none" strike="noStrike" cap="none" dirty="0" err="1">
                <a:solidFill>
                  <a:schemeClr val="dk1"/>
                </a:solidFill>
                <a:latin typeface="Calibri"/>
                <a:ea typeface="Calibri"/>
                <a:cs typeface="Calibri"/>
                <a:sym typeface="Calibri"/>
              </a:rPr>
              <a:t>Visita</a:t>
            </a:r>
            <a:r>
              <a:rPr lang="en-US" sz="1700" b="0" i="0" u="none" strike="noStrike" cap="none" dirty="0">
                <a:solidFill>
                  <a:schemeClr val="dk1"/>
                </a:solidFill>
                <a:latin typeface="Calibri"/>
                <a:ea typeface="Calibri"/>
                <a:cs typeface="Calibri"/>
                <a:sym typeface="Calibri"/>
              </a:rPr>
              <a:t> al </a:t>
            </a:r>
            <a:r>
              <a:rPr lang="en-US" sz="1700" b="0" i="0" u="none" strike="noStrike" cap="none" dirty="0" err="1">
                <a:solidFill>
                  <a:schemeClr val="dk1"/>
                </a:solidFill>
                <a:latin typeface="Calibri"/>
                <a:ea typeface="Calibri"/>
                <a:cs typeface="Calibri"/>
                <a:sym typeface="Calibri"/>
              </a:rPr>
              <a:t>museo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degli</a:t>
            </a:r>
            <a:r>
              <a:rPr lang="en-US" sz="1700" b="0" i="0" u="none" strike="noStrike" cap="none" dirty="0">
                <a:solidFill>
                  <a:schemeClr val="dk1"/>
                </a:solidFill>
                <a:latin typeface="Calibri"/>
                <a:ea typeface="Calibri"/>
                <a:cs typeface="Calibri"/>
                <a:sym typeface="Calibri"/>
              </a:rPr>
              <a:t> </a:t>
            </a:r>
            <a:r>
              <a:rPr lang="en-US" sz="1700" dirty="0" err="1">
                <a:solidFill>
                  <a:schemeClr val="dk1"/>
                </a:solidFill>
                <a:latin typeface="Calibri"/>
                <a:ea typeface="Calibri"/>
                <a:cs typeface="Calibri"/>
                <a:sym typeface="Calibri"/>
              </a:rPr>
              <a:t>E</a:t>
            </a:r>
            <a:r>
              <a:rPr lang="en-US" sz="1700" b="0" i="0" u="none" strike="noStrike" cap="none" dirty="0" err="1">
                <a:solidFill>
                  <a:schemeClr val="dk1"/>
                </a:solidFill>
                <a:latin typeface="Calibri"/>
                <a:ea typeface="Calibri"/>
                <a:cs typeface="Calibri"/>
                <a:sym typeface="Calibri"/>
              </a:rPr>
              <a:t>truschi</a:t>
            </a:r>
            <a:r>
              <a:rPr lang="en-US" sz="1700" b="0" i="0" u="none" strike="noStrike" cap="none" dirty="0">
                <a:solidFill>
                  <a:schemeClr val="dk1"/>
                </a:solidFill>
                <a:latin typeface="Calibri"/>
                <a:ea typeface="Calibri"/>
                <a:cs typeface="Calibri"/>
                <a:sym typeface="Calibri"/>
              </a:rPr>
              <a:t> </a:t>
            </a:r>
            <a:endParaRPr sz="1700" b="0" i="0" u="none" strike="noStrike" cap="none" dirty="0">
              <a:solidFill>
                <a:schemeClr val="dk1"/>
              </a:solidFill>
              <a:latin typeface="Calibri"/>
              <a:ea typeface="Calibri"/>
              <a:cs typeface="Calibri"/>
              <a:sym typeface="Calibri"/>
            </a:endParaRPr>
          </a:p>
          <a:p>
            <a:pPr marL="0" marR="0" lvl="0" indent="-107950" algn="l" rtl="0">
              <a:lnSpc>
                <a:spcPct val="90000"/>
              </a:lnSpc>
              <a:spcBef>
                <a:spcPts val="600"/>
              </a:spcBef>
              <a:spcAft>
                <a:spcPts val="0"/>
              </a:spcAft>
              <a:buClr>
                <a:schemeClr val="dk1"/>
              </a:buClr>
              <a:buSzPts val="1700"/>
              <a:buFont typeface="Arial"/>
              <a:buChar char="•"/>
            </a:pPr>
            <a:r>
              <a:rPr lang="en-US" sz="1700" b="0" i="0" u="none" strike="noStrike" cap="none" dirty="0" err="1">
                <a:solidFill>
                  <a:schemeClr val="dk1"/>
                </a:solidFill>
                <a:latin typeface="Calibri"/>
                <a:ea typeface="Calibri"/>
                <a:cs typeface="Calibri"/>
                <a:sym typeface="Calibri"/>
              </a:rPr>
              <a:t>Collegamento</a:t>
            </a:r>
            <a:r>
              <a:rPr lang="en-US" sz="1700" b="0" i="0" u="none" strike="noStrike" cap="none" dirty="0">
                <a:solidFill>
                  <a:schemeClr val="dk1"/>
                </a:solidFill>
                <a:latin typeface="Calibri"/>
                <a:ea typeface="Calibri"/>
                <a:cs typeface="Calibri"/>
                <a:sym typeface="Calibri"/>
              </a:rPr>
              <a:t> con le </a:t>
            </a:r>
            <a:r>
              <a:rPr lang="en-US" sz="1700" b="0" i="0" u="none" strike="noStrike" cap="none" dirty="0" err="1">
                <a:solidFill>
                  <a:schemeClr val="dk1"/>
                </a:solidFill>
                <a:latin typeface="Calibri"/>
                <a:ea typeface="Calibri"/>
                <a:cs typeface="Calibri"/>
                <a:sym typeface="Calibri"/>
              </a:rPr>
              <a:t>isole</a:t>
            </a:r>
            <a:r>
              <a:rPr lang="en-US" sz="17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107950" algn="l" rtl="0">
              <a:lnSpc>
                <a:spcPct val="90000"/>
              </a:lnSpc>
              <a:spcBef>
                <a:spcPts val="600"/>
              </a:spcBef>
              <a:spcAft>
                <a:spcPts val="0"/>
              </a:spcAft>
              <a:buClr>
                <a:schemeClr val="dk1"/>
              </a:buClr>
              <a:buSzPts val="1700"/>
              <a:buFont typeface="Arial"/>
              <a:buChar char="•"/>
            </a:pPr>
            <a:r>
              <a:rPr lang="en-US" sz="1700" b="0" i="0" u="none" strike="noStrike" cap="none" dirty="0">
                <a:solidFill>
                  <a:schemeClr val="dk1"/>
                </a:solidFill>
                <a:latin typeface="Calibri"/>
                <a:ea typeface="Calibri"/>
                <a:cs typeface="Calibri"/>
                <a:sym typeface="Calibri"/>
              </a:rPr>
              <a:t>Porto di </a:t>
            </a:r>
            <a:r>
              <a:rPr lang="en-US" sz="1700" dirty="0" err="1">
                <a:solidFill>
                  <a:schemeClr val="dk1"/>
                </a:solidFill>
                <a:latin typeface="Calibri"/>
                <a:ea typeface="Calibri"/>
                <a:cs typeface="Calibri"/>
                <a:sym typeface="Calibri"/>
              </a:rPr>
              <a:t>P</a:t>
            </a:r>
            <a:r>
              <a:rPr lang="en-US" sz="1700" b="0" i="0" u="none" strike="noStrike" cap="none" dirty="0" err="1">
                <a:solidFill>
                  <a:schemeClr val="dk1"/>
                </a:solidFill>
                <a:latin typeface="Calibri"/>
                <a:ea typeface="Calibri"/>
                <a:cs typeface="Calibri"/>
                <a:sym typeface="Calibri"/>
              </a:rPr>
              <a:t>iombino</a:t>
            </a:r>
            <a:r>
              <a:rPr lang="en-US" sz="17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107950" algn="l" rtl="0">
              <a:lnSpc>
                <a:spcPct val="90000"/>
              </a:lnSpc>
              <a:spcBef>
                <a:spcPts val="600"/>
              </a:spcBef>
              <a:spcAft>
                <a:spcPts val="0"/>
              </a:spcAft>
              <a:buClr>
                <a:schemeClr val="dk1"/>
              </a:buClr>
              <a:buSzPts val="1700"/>
              <a:buFont typeface="Arial"/>
              <a:buNone/>
            </a:pPr>
            <a:endParaRPr sz="1700" b="0" i="0" u="none" strike="noStrike" cap="none" dirty="0">
              <a:solidFill>
                <a:schemeClr val="dk1"/>
              </a:solidFill>
              <a:latin typeface="Calibri"/>
              <a:ea typeface="Calibri"/>
              <a:cs typeface="Calibri"/>
              <a:sym typeface="Calibri"/>
            </a:endParaRPr>
          </a:p>
        </p:txBody>
      </p:sp>
      <p:pic>
        <p:nvPicPr>
          <p:cNvPr id="153" name="Google Shape;153;p8" descr="Prenota il tuo traghetto dall'Elba a Piombino con Blu Navy"/>
          <p:cNvPicPr preferRelativeResize="0"/>
          <p:nvPr/>
        </p:nvPicPr>
        <p:blipFill rotWithShape="1">
          <a:blip r:embed="rId3" cstate="email">
            <a:alphaModFix/>
            <a:extLst>
              <a:ext uri="{28A0092B-C50C-407E-A947-70E740481C1C}">
                <a14:useLocalDpi xmlns:a14="http://schemas.microsoft.com/office/drawing/2010/main"/>
              </a:ext>
            </a:extLst>
          </a:blip>
          <a:srcRect b="-1"/>
          <a:stretch/>
        </p:blipFill>
        <p:spPr>
          <a:xfrm>
            <a:off x="4671911" y="10"/>
            <a:ext cx="4472089"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g3dc41c0d090_1_0"/>
          <p:cNvSpPr txBox="1"/>
          <p:nvPr/>
        </p:nvSpPr>
        <p:spPr>
          <a:xfrm>
            <a:off x="3232350" y="136300"/>
            <a:ext cx="63978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MUSEO DEGLI ETRUSCHI - PIOMBINO</a:t>
            </a:r>
            <a:endParaRPr sz="3000" b="0" i="0" u="none" strike="noStrike" cap="none">
              <a:solidFill>
                <a:schemeClr val="dk1"/>
              </a:solidFill>
              <a:latin typeface="Calibri"/>
              <a:ea typeface="Calibri"/>
              <a:cs typeface="Calibri"/>
              <a:sym typeface="Calibri"/>
            </a:endParaRPr>
          </a:p>
        </p:txBody>
      </p:sp>
      <p:sp>
        <p:nvSpPr>
          <p:cNvPr id="159" name="Google Shape;159;g3dc41c0d090_1_0"/>
          <p:cNvSpPr txBox="1"/>
          <p:nvPr/>
        </p:nvSpPr>
        <p:spPr>
          <a:xfrm>
            <a:off x="3145375" y="871400"/>
            <a:ext cx="6213300" cy="20778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chemeClr val="dk1"/>
              </a:buClr>
              <a:buSzPts val="1400"/>
              <a:buFont typeface="Arial"/>
              <a:buChar char="●"/>
            </a:pPr>
            <a:r>
              <a:rPr lang="en-US" sz="1900" b="0" i="0" u="none" strike="noStrike" cap="none">
                <a:solidFill>
                  <a:schemeClr val="dk1"/>
                </a:solidFill>
                <a:latin typeface="Arial"/>
                <a:ea typeface="Arial"/>
                <a:cs typeface="Arial"/>
                <a:sym typeface="Arial"/>
              </a:rPr>
              <a:t>Contesto Storico:</a:t>
            </a:r>
            <a:r>
              <a:rPr lang="en-US" sz="1800" b="0" i="0" u="none" strike="noStrike" cap="none">
                <a:solidFill>
                  <a:schemeClr val="dk1"/>
                </a:solidFill>
                <a:latin typeface="Arial"/>
                <a:ea typeface="Arial"/>
                <a:cs typeface="Arial"/>
                <a:sym typeface="Arial"/>
              </a:rPr>
              <a:t> Ricostruzione della sfida per il controllo del Tirreno tra Etruschi/Cartaginesi e i Focei (Greci) di Alalia. </a:t>
            </a:r>
            <a:endParaRPr sz="1800" b="0" i="0" u="none" strike="noStrike" cap="none">
              <a:solidFill>
                <a:schemeClr val="dk1"/>
              </a:solidFill>
              <a:latin typeface="Arial"/>
              <a:ea typeface="Arial"/>
              <a:cs typeface="Arial"/>
              <a:sym typeface="Arial"/>
            </a:endParaRPr>
          </a:p>
          <a:p>
            <a:pPr marL="457200" marR="0" lvl="0" indent="-317500" algn="l" rtl="0">
              <a:lnSpc>
                <a:spcPct val="100000"/>
              </a:lnSpc>
              <a:spcBef>
                <a:spcPts val="0"/>
              </a:spcBef>
              <a:spcAft>
                <a:spcPts val="0"/>
              </a:spcAft>
              <a:buClr>
                <a:schemeClr val="dk1"/>
              </a:buClr>
              <a:buSzPts val="1400"/>
              <a:buFont typeface="Arial"/>
              <a:buChar char="●"/>
            </a:pPr>
            <a:r>
              <a:rPr lang="en-US" sz="1700" b="0" i="0" u="none" strike="noStrike" cap="none">
                <a:solidFill>
                  <a:schemeClr val="dk1"/>
                </a:solidFill>
                <a:latin typeface="Arial"/>
                <a:ea typeface="Arial"/>
                <a:cs typeface="Arial"/>
                <a:sym typeface="Arial"/>
              </a:rPr>
              <a:t>Nel Museo Archeologico del Territorio di Populonia a Piombino sono presenti testimonianze dei contatti commerciali tra Etruschi e Greci, inclusi influenze o materiali riconducibili all'area focese</a:t>
            </a:r>
            <a:r>
              <a:rPr lang="en-US" sz="1600" b="0" i="0" u="none" strike="noStrike" cap="none">
                <a:solidFill>
                  <a:schemeClr val="dk1"/>
                </a:solidFill>
                <a:latin typeface="Arial"/>
                <a:ea typeface="Arial"/>
                <a:cs typeface="Arial"/>
                <a:sym typeface="Arial"/>
              </a:rPr>
              <a:t> </a:t>
            </a:r>
            <a:endParaRPr sz="2500" b="0" i="0" u="none" strike="noStrike" cap="none">
              <a:solidFill>
                <a:schemeClr val="dk1"/>
              </a:solidFill>
              <a:latin typeface="Arial"/>
              <a:ea typeface="Arial"/>
              <a:cs typeface="Arial"/>
              <a:sym typeface="Arial"/>
            </a:endParaRPr>
          </a:p>
        </p:txBody>
      </p:sp>
      <p:sp>
        <p:nvSpPr>
          <p:cNvPr id="160" name="Google Shape;160;g3dc41c0d090_1_0"/>
          <p:cNvSpPr txBox="1"/>
          <p:nvPr/>
        </p:nvSpPr>
        <p:spPr>
          <a:xfrm>
            <a:off x="0" y="3135750"/>
            <a:ext cx="8960400" cy="586500"/>
          </a:xfrm>
          <a:prstGeom prst="rect">
            <a:avLst/>
          </a:prstGeom>
          <a:noFill/>
          <a:ln>
            <a:noFill/>
          </a:ln>
        </p:spPr>
        <p:txBody>
          <a:bodyPr spcFirstLastPara="1" wrap="square" lIns="91425" tIns="91425" rIns="91425" bIns="91425" anchor="t" anchorCtr="0">
            <a:spAutoFit/>
          </a:bodyPr>
          <a:lstStyle/>
          <a:p>
            <a:pPr marL="457200" marR="0" lvl="0" indent="0" algn="l" rtl="0">
              <a:lnSpc>
                <a:spcPct val="90000"/>
              </a:lnSpc>
              <a:spcBef>
                <a:spcPts val="600"/>
              </a:spcBef>
              <a:spcAft>
                <a:spcPts val="0"/>
              </a:spcAft>
              <a:buClr>
                <a:srgbClr val="000000"/>
              </a:buClr>
              <a:buSzPts val="2900"/>
              <a:buFont typeface="Arial"/>
              <a:buNone/>
            </a:pPr>
            <a:r>
              <a:rPr lang="en-US" sz="2900" b="0" i="0" u="none" strike="noStrike" cap="none">
                <a:solidFill>
                  <a:schemeClr val="dk1"/>
                </a:solidFill>
                <a:latin typeface="Calibri"/>
                <a:ea typeface="Calibri"/>
                <a:cs typeface="Calibri"/>
                <a:sym typeface="Calibri"/>
              </a:rPr>
              <a:t>PARCO ARCHEOLOGICO DI BARATTI E POPULONIA </a:t>
            </a:r>
            <a:endParaRPr sz="2900" b="0" i="0" u="none" strike="noStrike" cap="none">
              <a:solidFill>
                <a:schemeClr val="dk1"/>
              </a:solidFill>
              <a:latin typeface="Calibri"/>
              <a:ea typeface="Calibri"/>
              <a:cs typeface="Calibri"/>
              <a:sym typeface="Calibri"/>
            </a:endParaRPr>
          </a:p>
        </p:txBody>
      </p:sp>
      <p:sp>
        <p:nvSpPr>
          <p:cNvPr id="161" name="Google Shape;161;g3dc41c0d090_1_0"/>
          <p:cNvSpPr txBox="1"/>
          <p:nvPr/>
        </p:nvSpPr>
        <p:spPr>
          <a:xfrm>
            <a:off x="2102400" y="3645950"/>
            <a:ext cx="6858000" cy="1231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Arial"/>
                <a:ea typeface="Arial"/>
                <a:cs typeface="Arial"/>
                <a:sym typeface="Arial"/>
              </a:rPr>
              <a:t>Nel</a:t>
            </a:r>
            <a:r>
              <a:rPr lang="en-US" sz="1700" b="0" i="0" u="none" strike="noStrike" cap="none">
                <a:solidFill>
                  <a:schemeClr val="dk1"/>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en-US" sz="1700" b="0" i="0" u="none" strike="noStrike" cap="none">
                <a:solidFill>
                  <a:schemeClr val="dk1"/>
                </a:solidFill>
                <a:latin typeface="Arial"/>
                <a:ea typeface="Arial"/>
                <a:cs typeface="Arial"/>
                <a:sym typeface="Arial"/>
              </a:rPr>
              <a:t>Parco Archeologico di Baratti e Populonia non troviamo monumenti specifici costruiti da loro, ma piuttosto le tracce indirette del loro passaggio e della loro influenza culturale e commerciale tra il VI e il V secolo a.C.</a:t>
            </a:r>
            <a:endParaRPr sz="1700" b="0" i="0" u="none" strike="noStrike" cap="none">
              <a:solidFill>
                <a:schemeClr val="dk1"/>
              </a:solidFill>
              <a:latin typeface="Arial"/>
              <a:ea typeface="Arial"/>
              <a:cs typeface="Arial"/>
              <a:sym typeface="Arial"/>
            </a:endParaRPr>
          </a:p>
        </p:txBody>
      </p:sp>
      <p:pic>
        <p:nvPicPr>
          <p:cNvPr id="162" name="Google Shape;162;g3dc41c0d090_1_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52400" y="63800"/>
            <a:ext cx="2891426" cy="3065050"/>
          </a:xfrm>
          <a:prstGeom prst="rect">
            <a:avLst/>
          </a:prstGeom>
          <a:noFill/>
          <a:ln>
            <a:noFill/>
          </a:ln>
        </p:spPr>
      </p:pic>
      <p:pic>
        <p:nvPicPr>
          <p:cNvPr id="163" name="Google Shape;163;g3dc41c0d090_1_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52400" y="3874650"/>
            <a:ext cx="1797600" cy="2808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Giglio Porto </a:t>
            </a:r>
          </a:p>
        </p:txBody>
      </p:sp>
      <p:sp>
        <p:nvSpPr>
          <p:cNvPr id="7" name="CasellaDiTesto 6"/>
          <p:cNvSpPr txBox="1"/>
          <p:nvPr/>
        </p:nvSpPr>
        <p:spPr>
          <a:xfrm>
            <a:off x="326571" y="1502229"/>
            <a:ext cx="8584164" cy="4832092"/>
          </a:xfrm>
          <a:prstGeom prst="rect">
            <a:avLst/>
          </a:prstGeom>
          <a:noFill/>
        </p:spPr>
        <p:txBody>
          <a:bodyPr wrap="square" rtlCol="0">
            <a:spAutoFit/>
          </a:bodyPr>
          <a:lstStyle/>
          <a:p>
            <a:pPr marL="285750" indent="-285750">
              <a:buFont typeface="Arial" panose="020B0604020202020204" pitchFamily="34" charset="0"/>
              <a:buChar char="•"/>
            </a:pPr>
            <a:r>
              <a:rPr lang="it-IT" dirty="0"/>
              <a:t>Sindaco: Non ha un sindaco in carica </a:t>
            </a:r>
          </a:p>
          <a:p>
            <a:pPr marL="285750" indent="-285750">
              <a:buFont typeface="Arial" panose="020B0604020202020204" pitchFamily="34" charset="0"/>
              <a:buChar char="•"/>
            </a:pPr>
            <a:r>
              <a:rPr lang="it-IT" dirty="0"/>
              <a:t>Il pesce in </a:t>
            </a:r>
            <a:r>
              <a:rPr lang="it-IT" dirty="0" err="1"/>
              <a:t>scavecchio</a:t>
            </a:r>
            <a:r>
              <a:rPr lang="it-IT" dirty="0"/>
              <a:t> (pesce fritto marinato con aceto, aglio e rosmarino)</a:t>
            </a:r>
          </a:p>
          <a:p>
            <a:pPr marL="285750" indent="-285750">
              <a:buFont typeface="Arial" panose="020B0604020202020204" pitchFamily="34" charset="0"/>
              <a:buChar char="•"/>
            </a:pPr>
            <a:r>
              <a:rPr lang="it-IT" dirty="0"/>
              <a:t>Porto: Giglio Porto </a:t>
            </a:r>
          </a:p>
          <a:p>
            <a:pPr marL="285750" indent="-285750">
              <a:buFont typeface="Arial" panose="020B0604020202020204" pitchFamily="34" charset="0"/>
              <a:buChar char="•"/>
            </a:pPr>
            <a:endParaRPr lang="it-IT" dirty="0"/>
          </a:p>
          <a:p>
            <a:pPr marL="285750" indent="-285750">
              <a:buFont typeface="Arial" panose="020B0604020202020204" pitchFamily="34" charset="0"/>
              <a:buChar char="•"/>
            </a:pPr>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p:txBody>
      </p:sp>
      <p:pic>
        <p:nvPicPr>
          <p:cNvPr id="12" name="Immagine 11"/>
          <p:cNvPicPr>
            <a:picLocks noChangeAspect="1"/>
          </p:cNvPicPr>
          <p:nvPr/>
        </p:nvPicPr>
        <p:blipFill>
          <a:blip r:embed="rId2"/>
          <a:stretch>
            <a:fillRect/>
          </a:stretch>
        </p:blipFill>
        <p:spPr>
          <a:xfrm>
            <a:off x="920620" y="2407492"/>
            <a:ext cx="7302759" cy="4095750"/>
          </a:xfrm>
          <a:prstGeom prst="rect">
            <a:avLst/>
          </a:prstGeom>
        </p:spPr>
      </p:pic>
    </p:spTree>
    <p:extLst>
      <p:ext uri="{BB962C8B-B14F-4D97-AF65-F5344CB8AC3E}">
        <p14:creationId xmlns:p14="http://schemas.microsoft.com/office/powerpoint/2010/main" val="763318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Giglio Porto </a:t>
            </a:r>
          </a:p>
        </p:txBody>
      </p:sp>
      <p:sp>
        <p:nvSpPr>
          <p:cNvPr id="7" name="CasellaDiTesto 6"/>
          <p:cNvSpPr txBox="1"/>
          <p:nvPr/>
        </p:nvSpPr>
        <p:spPr>
          <a:xfrm>
            <a:off x="457200" y="1651518"/>
            <a:ext cx="8229600" cy="954107"/>
          </a:xfrm>
          <a:prstGeom prst="rect">
            <a:avLst/>
          </a:prstGeom>
          <a:noFill/>
        </p:spPr>
        <p:txBody>
          <a:bodyPr wrap="square" rtlCol="0">
            <a:spAutoFit/>
          </a:bodyPr>
          <a:lstStyle/>
          <a:p>
            <a:r>
              <a:rPr lang="it-IT" dirty="0"/>
              <a:t>I Focei, abili navigatori greci dell'Asia Minore, frequentarono l'Isola del Giglio sin dal VI secolo a.C., utilizzando le sue calette, inclusa l'area di Giglio Porto, come scalo strategico per le rotte commerciali tirreniche, il controllo del traffico di metalli e la navigazione verso la Corsica. La loro presenza è legata alla fase di espansione coloniale greca nell'alto Tirreno. </a:t>
            </a:r>
          </a:p>
        </p:txBody>
      </p:sp>
      <p:pic>
        <p:nvPicPr>
          <p:cNvPr id="8" name="Immagine 7"/>
          <p:cNvPicPr>
            <a:picLocks noChangeAspect="1"/>
          </p:cNvPicPr>
          <p:nvPr/>
        </p:nvPicPr>
        <p:blipFill>
          <a:blip r:embed="rId2"/>
          <a:stretch>
            <a:fillRect/>
          </a:stretch>
        </p:blipFill>
        <p:spPr>
          <a:xfrm>
            <a:off x="914400" y="2605625"/>
            <a:ext cx="7464490" cy="3613280"/>
          </a:xfrm>
          <a:prstGeom prst="rect">
            <a:avLst/>
          </a:prstGeom>
        </p:spPr>
      </p:pic>
    </p:spTree>
    <p:extLst>
      <p:ext uri="{BB962C8B-B14F-4D97-AF65-F5344CB8AC3E}">
        <p14:creationId xmlns:p14="http://schemas.microsoft.com/office/powerpoint/2010/main" val="1749565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
        <p:cNvGrpSpPr/>
        <p:nvPr/>
      </p:nvGrpSpPr>
      <p:grpSpPr>
        <a:xfrm>
          <a:off x="0" y="0"/>
          <a:ext cx="0" cy="0"/>
          <a:chOff x="0" y="0"/>
          <a:chExt cx="0" cy="0"/>
        </a:xfrm>
      </p:grpSpPr>
      <p:sp>
        <p:nvSpPr>
          <p:cNvPr id="168" name="Google Shape;168;p9"/>
          <p:cNvSpPr txBox="1"/>
          <p:nvPr/>
        </p:nvSpPr>
        <p:spPr>
          <a:xfrm>
            <a:off x="360759" y="3752849"/>
            <a:ext cx="2468166" cy="245268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100"/>
              <a:buFont typeface="Arial"/>
              <a:buNone/>
            </a:pPr>
            <a:r>
              <a:rPr lang="en-US" sz="3100" b="1" i="0" u="none" strike="noStrike" cap="none">
                <a:solidFill>
                  <a:schemeClr val="dk1"/>
                </a:solidFill>
                <a:latin typeface="Calibri"/>
                <a:ea typeface="Calibri"/>
                <a:cs typeface="Calibri"/>
                <a:sym typeface="Calibri"/>
              </a:rPr>
              <a:t>Aléria</a:t>
            </a:r>
            <a:endParaRPr sz="1400" b="0" i="0" u="none" strike="noStrike" cap="none">
              <a:solidFill>
                <a:srgbClr val="000000"/>
              </a:solidFill>
              <a:latin typeface="Arial"/>
              <a:ea typeface="Arial"/>
              <a:cs typeface="Arial"/>
              <a:sym typeface="Arial"/>
            </a:endParaRPr>
          </a:p>
        </p:txBody>
      </p:sp>
      <p:pic>
        <p:nvPicPr>
          <p:cNvPr id="169" name="Google Shape;169;p9" descr="ALERIA | Sito ufficiale del turismo in Corsic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extrusionOk="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70" name="Google Shape;170;p9"/>
          <p:cNvSpPr txBox="1"/>
          <p:nvPr/>
        </p:nvSpPr>
        <p:spPr>
          <a:xfrm>
            <a:off x="3167986" y="3752850"/>
            <a:ext cx="5614060" cy="2452687"/>
          </a:xfrm>
          <a:prstGeom prst="rect">
            <a:avLst/>
          </a:prstGeom>
          <a:noFill/>
          <a:ln>
            <a:noFill/>
          </a:ln>
        </p:spPr>
        <p:txBody>
          <a:bodyPr spcFirstLastPara="1" wrap="square" lIns="91425" tIns="45700" rIns="91425" bIns="45700" anchor="ctr" anchorCtr="0">
            <a:normAutofit/>
          </a:bodyPr>
          <a:lstStyle/>
          <a:p>
            <a:pPr marL="0" marR="0" lvl="0" indent="-101600" algn="l" rtl="0">
              <a:lnSpc>
                <a:spcPct val="90000"/>
              </a:lnSpc>
              <a:spcBef>
                <a:spcPts val="0"/>
              </a:spcBef>
              <a:spcAft>
                <a:spcPts val="0"/>
              </a:spcAft>
              <a:buClr>
                <a:schemeClr val="dk1"/>
              </a:buClr>
              <a:buSzPts val="1600"/>
              <a:buFont typeface="Arial"/>
              <a:buChar char="•"/>
            </a:pPr>
            <a:r>
              <a:rPr lang="en-US" sz="1600" b="0" i="0" u="none" strike="noStrike" cap="none" dirty="0" err="1">
                <a:solidFill>
                  <a:schemeClr val="dk1"/>
                </a:solidFill>
                <a:latin typeface="Calibri"/>
                <a:ea typeface="Calibri"/>
                <a:cs typeface="Calibri"/>
                <a:sym typeface="Calibri"/>
              </a:rPr>
              <a:t>Sindaco</a:t>
            </a:r>
            <a:r>
              <a:rPr lang="en-US" sz="1600" b="0" i="0" u="none" strike="noStrike" cap="none" dirty="0">
                <a:solidFill>
                  <a:schemeClr val="dk1"/>
                </a:solidFill>
                <a:latin typeface="Calibri"/>
                <a:ea typeface="Calibri"/>
                <a:cs typeface="Calibri"/>
                <a:sym typeface="Calibri"/>
              </a:rPr>
              <a:t>: Jean-Claude France</a:t>
            </a:r>
            <a:endParaRPr sz="1400" b="0" i="0" u="none" strike="noStrike" cap="none" dirty="0">
              <a:solidFill>
                <a:srgbClr val="000000"/>
              </a:solidFill>
              <a:latin typeface="Arial"/>
              <a:ea typeface="Arial"/>
              <a:cs typeface="Arial"/>
              <a:sym typeface="Arial"/>
            </a:endParaRPr>
          </a:p>
          <a:p>
            <a:pPr marL="0" marR="0" lvl="0" indent="-101600" algn="l" rtl="0">
              <a:lnSpc>
                <a:spcPct val="90000"/>
              </a:lnSpc>
              <a:spcBef>
                <a:spcPts val="600"/>
              </a:spcBef>
              <a:spcAft>
                <a:spcPts val="0"/>
              </a:spcAft>
              <a:buClr>
                <a:schemeClr val="dk1"/>
              </a:buClr>
              <a:buSzPts val="1600"/>
              <a:buFont typeface="Arial"/>
              <a:buChar char="•"/>
            </a:pPr>
            <a:r>
              <a:rPr lang="en-US" sz="1600" b="0" i="0" u="none" strike="noStrike" cap="none" dirty="0" err="1">
                <a:solidFill>
                  <a:schemeClr val="dk1"/>
                </a:solidFill>
                <a:latin typeface="Calibri"/>
                <a:ea typeface="Calibri"/>
                <a:cs typeface="Calibri"/>
                <a:sym typeface="Calibri"/>
              </a:rPr>
              <a:t>Antica</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colonia</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dei</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Focei</a:t>
            </a:r>
            <a:endParaRPr sz="1600" b="0" i="0" u="none" strike="noStrike" cap="none" dirty="0">
              <a:solidFill>
                <a:schemeClr val="dk1"/>
              </a:solidFill>
              <a:latin typeface="Calibri"/>
              <a:ea typeface="Calibri"/>
              <a:cs typeface="Calibri"/>
              <a:sym typeface="Calibri"/>
            </a:endParaRPr>
          </a:p>
          <a:p>
            <a:pPr marL="0" marR="0" lvl="0" indent="-101600" algn="l" rtl="0">
              <a:lnSpc>
                <a:spcPct val="90000"/>
              </a:lnSpc>
              <a:spcBef>
                <a:spcPts val="600"/>
              </a:spcBef>
              <a:spcAft>
                <a:spcPts val="0"/>
              </a:spcAft>
              <a:buClr>
                <a:schemeClr val="dk1"/>
              </a:buClr>
              <a:buSzPts val="1600"/>
              <a:buFont typeface="Arial"/>
              <a:buChar char="•"/>
            </a:pPr>
            <a:r>
              <a:rPr lang="en-US" sz="1600" b="0" i="0" u="none" strike="noStrike" cap="none" dirty="0" err="1">
                <a:solidFill>
                  <a:schemeClr val="dk1"/>
                </a:solidFill>
                <a:latin typeface="Calibri"/>
                <a:ea typeface="Calibri"/>
                <a:cs typeface="Calibri"/>
                <a:sym typeface="Calibri"/>
              </a:rPr>
              <a:t>Assaggio</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dei</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cibi</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locali</a:t>
            </a:r>
            <a:r>
              <a:rPr lang="en-US" sz="1600" b="0" i="0" u="none" strike="noStrike" cap="none" dirty="0">
                <a:solidFill>
                  <a:schemeClr val="dk1"/>
                </a:solidFill>
                <a:latin typeface="Calibri"/>
                <a:ea typeface="Calibri"/>
                <a:cs typeface="Calibri"/>
                <a:sym typeface="Calibri"/>
              </a:rPr>
              <a:t> (</a:t>
            </a:r>
            <a:r>
              <a:rPr lang="en-US" sz="1600" b="0" i="0" u="none" strike="noStrike" cap="none" dirty="0" err="1">
                <a:solidFill>
                  <a:schemeClr val="dk1"/>
                </a:solidFill>
                <a:latin typeface="Calibri"/>
                <a:ea typeface="Calibri"/>
                <a:cs typeface="Calibri"/>
                <a:sym typeface="Calibri"/>
              </a:rPr>
              <a:t>frutti</a:t>
            </a:r>
            <a:r>
              <a:rPr lang="en-US" sz="1600" b="0" i="0" u="none" strike="noStrike" cap="none" dirty="0">
                <a:solidFill>
                  <a:schemeClr val="dk1"/>
                </a:solidFill>
                <a:latin typeface="Calibri"/>
                <a:ea typeface="Calibri"/>
                <a:cs typeface="Calibri"/>
                <a:sym typeface="Calibri"/>
              </a:rPr>
              <a:t> di mare)</a:t>
            </a:r>
            <a:endParaRPr sz="1400" b="0" i="0" u="none" strike="noStrike" cap="none" dirty="0">
              <a:solidFill>
                <a:srgbClr val="000000"/>
              </a:solidFill>
              <a:latin typeface="Arial"/>
              <a:ea typeface="Arial"/>
              <a:cs typeface="Arial"/>
              <a:sym typeface="Arial"/>
            </a:endParaRPr>
          </a:p>
          <a:p>
            <a:pPr marL="0" marR="0" lvl="0" indent="-101600" algn="l" rtl="0">
              <a:lnSpc>
                <a:spcPct val="90000"/>
              </a:lnSpc>
              <a:spcBef>
                <a:spcPts val="60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Porto di </a:t>
            </a:r>
            <a:r>
              <a:rPr lang="en-US" sz="1600" dirty="0">
                <a:solidFill>
                  <a:schemeClr val="dk1"/>
                </a:solidFill>
                <a:latin typeface="Calibri"/>
                <a:ea typeface="Calibri"/>
                <a:cs typeface="Calibri"/>
                <a:sym typeface="Calibri"/>
              </a:rPr>
              <a:t>B</a:t>
            </a:r>
            <a:r>
              <a:rPr lang="en-US" sz="1600" b="0" i="0" u="none" strike="noStrike" cap="none" dirty="0">
                <a:solidFill>
                  <a:schemeClr val="dk1"/>
                </a:solidFill>
                <a:latin typeface="Calibri"/>
                <a:ea typeface="Calibri"/>
                <a:cs typeface="Calibri"/>
                <a:sym typeface="Calibri"/>
              </a:rPr>
              <a:t>astia (71km)</a:t>
            </a:r>
            <a:endParaRPr sz="1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g3df12102876_0_1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8900" y="123400"/>
            <a:ext cx="5084625" cy="4536549"/>
          </a:xfrm>
          <a:prstGeom prst="rect">
            <a:avLst/>
          </a:prstGeom>
          <a:noFill/>
          <a:ln>
            <a:noFill/>
          </a:ln>
        </p:spPr>
      </p:pic>
      <p:sp>
        <p:nvSpPr>
          <p:cNvPr id="176" name="Google Shape;176;g3df12102876_0_10"/>
          <p:cNvSpPr txBox="1"/>
          <p:nvPr/>
        </p:nvSpPr>
        <p:spPr>
          <a:xfrm>
            <a:off x="5640100" y="0"/>
            <a:ext cx="3504000" cy="6752700"/>
          </a:xfrm>
          <a:prstGeom prst="rect">
            <a:avLst/>
          </a:prstGeom>
          <a:noFill/>
          <a:ln>
            <a:noFill/>
          </a:ln>
        </p:spPr>
        <p:txBody>
          <a:bodyPr spcFirstLastPara="1" wrap="square" lIns="91425" tIns="91425" rIns="91425" bIns="91425" anchor="t" anchorCtr="0">
            <a:spAutoFit/>
          </a:bodyPr>
          <a:lstStyle/>
          <a:p>
            <a:pPr marL="0" lvl="0" indent="0" algn="l" rtl="0">
              <a:lnSpc>
                <a:spcPct val="140000"/>
              </a:lnSpc>
              <a:spcBef>
                <a:spcPts val="0"/>
              </a:spcBef>
              <a:spcAft>
                <a:spcPts val="0"/>
              </a:spcAft>
              <a:buNone/>
            </a:pPr>
            <a:r>
              <a:rPr lang="en-US" sz="3100" b="1">
                <a:solidFill>
                  <a:schemeClr val="dk1"/>
                </a:solidFill>
              </a:rPr>
              <a:t>I</a:t>
            </a:r>
            <a:r>
              <a:rPr lang="en-US" sz="2500" b="1">
                <a:solidFill>
                  <a:schemeClr val="dk1"/>
                </a:solidFill>
              </a:rPr>
              <a:t> FOCEI E LA NASCITA DELL’ANTICA VELIA:</a:t>
            </a:r>
            <a:r>
              <a:rPr lang="en-US">
                <a:solidFill>
                  <a:srgbClr val="2C2F34"/>
                </a:solidFill>
                <a:highlight>
                  <a:srgbClr val="FFFFFF"/>
                </a:highlight>
                <a:latin typeface="Roboto"/>
                <a:ea typeface="Roboto"/>
                <a:cs typeface="Roboto"/>
                <a:sym typeface="Roboto"/>
              </a:rPr>
              <a:t>I Focei si distinsero per le loro abilità marinare e commerciali, e furono i primi Greci ad intraprendere lunghi viaggi nel Mediterraneo occidentale, raggiungendo l’Adriatico, la Tirrenia, l’Iberia e Tartesso.</a:t>
            </a:r>
            <a:endParaRPr>
              <a:solidFill>
                <a:srgbClr val="2C2F34"/>
              </a:solidFill>
              <a:highlight>
                <a:srgbClr val="FFFFFF"/>
              </a:highlight>
              <a:latin typeface="Roboto"/>
              <a:ea typeface="Roboto"/>
              <a:cs typeface="Roboto"/>
              <a:sym typeface="Roboto"/>
            </a:endParaRPr>
          </a:p>
          <a:p>
            <a:pPr marL="0" lvl="0" indent="0" algn="l" rtl="0">
              <a:lnSpc>
                <a:spcPct val="140000"/>
              </a:lnSpc>
              <a:spcBef>
                <a:spcPts val="1100"/>
              </a:spcBef>
              <a:spcAft>
                <a:spcPts val="0"/>
              </a:spcAft>
              <a:buNone/>
            </a:pPr>
            <a:endParaRPr>
              <a:solidFill>
                <a:schemeClr val="dk1"/>
              </a:solidFill>
            </a:endParaRPr>
          </a:p>
          <a:p>
            <a:pPr marL="0" lvl="0" indent="0" algn="l" rtl="0">
              <a:lnSpc>
                <a:spcPct val="140000"/>
              </a:lnSpc>
              <a:spcBef>
                <a:spcPts val="1100"/>
              </a:spcBef>
              <a:spcAft>
                <a:spcPts val="0"/>
              </a:spcAft>
              <a:buNone/>
            </a:pPr>
            <a:r>
              <a:rPr lang="en-US">
                <a:solidFill>
                  <a:srgbClr val="2C2F34"/>
                </a:solidFill>
                <a:highlight>
                  <a:srgbClr val="FFFFFF"/>
                </a:highlight>
                <a:latin typeface="Roboto"/>
                <a:ea typeface="Roboto"/>
                <a:cs typeface="Roboto"/>
                <a:sym typeface="Roboto"/>
              </a:rPr>
              <a:t>In quest’ultima regione, strinsero amicizia con il re Argantonio, che li invitò a trasferirsi nel suo paese per sfuggire alla minaccia persiana. I Focei rifiutarono l’offerta, ma accettarono una somma d’argento per fortificare le loro mura. La fondazione di Velia Nel 546 a.C.</a:t>
            </a:r>
            <a:endParaRPr sz="2500" b="1">
              <a:solidFill>
                <a:schemeClr val="dk1"/>
              </a:solidFill>
            </a:endParaRPr>
          </a:p>
          <a:p>
            <a:pPr marL="0" lvl="0" indent="0" algn="l" rtl="0">
              <a:lnSpc>
                <a:spcPct val="140000"/>
              </a:lnSpc>
              <a:spcBef>
                <a:spcPts val="1100"/>
              </a:spcBef>
              <a:spcAft>
                <a:spcPts val="1100"/>
              </a:spcAft>
              <a:buNone/>
            </a:pPr>
            <a:r>
              <a:rPr lang="en-US" sz="3100" b="1">
                <a:solidFill>
                  <a:srgbClr val="FFFFFF"/>
                </a:solidFill>
              </a:rPr>
              <a:t>dell’antica Velia e</a:t>
            </a:r>
            <a:endParaRPr sz="3100" b="1">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7975" y="15993"/>
            <a:ext cx="8520600" cy="989045"/>
          </a:xfrm>
        </p:spPr>
        <p:txBody>
          <a:bodyPr>
            <a:normAutofit/>
          </a:bodyPr>
          <a:lstStyle/>
          <a:p>
            <a:r>
              <a:rPr lang="it-IT" dirty="0"/>
              <a:t>Olbia </a:t>
            </a:r>
          </a:p>
        </p:txBody>
      </p:sp>
      <p:sp>
        <p:nvSpPr>
          <p:cNvPr id="3" name="CasellaDiTesto 2"/>
          <p:cNvSpPr txBox="1"/>
          <p:nvPr/>
        </p:nvSpPr>
        <p:spPr>
          <a:xfrm>
            <a:off x="460374" y="4599992"/>
            <a:ext cx="8525005" cy="738664"/>
          </a:xfrm>
          <a:prstGeom prst="rect">
            <a:avLst/>
          </a:prstGeom>
          <a:noFill/>
        </p:spPr>
        <p:txBody>
          <a:bodyPr wrap="square" rtlCol="0">
            <a:spAutoFit/>
          </a:bodyPr>
          <a:lstStyle/>
          <a:p>
            <a:pPr marL="285750" indent="-285750">
              <a:buFont typeface="Arial" panose="020B0604020202020204" pitchFamily="34" charset="0"/>
              <a:buChar char="•"/>
            </a:pPr>
            <a:r>
              <a:rPr lang="it-IT" dirty="0"/>
              <a:t>Sindaco: Settimo </a:t>
            </a:r>
            <a:r>
              <a:rPr lang="it-IT" dirty="0" err="1"/>
              <a:t>Nizzi</a:t>
            </a:r>
            <a:r>
              <a:rPr lang="it-IT" dirty="0"/>
              <a:t> </a:t>
            </a:r>
          </a:p>
          <a:p>
            <a:pPr marL="285750" indent="-285750">
              <a:buFont typeface="Arial" panose="020B0604020202020204" pitchFamily="34" charset="0"/>
              <a:buChar char="•"/>
            </a:pPr>
            <a:r>
              <a:rPr lang="it-IT" dirty="0"/>
              <a:t>Piatto tipico: La fregola con arselle (vongole) </a:t>
            </a:r>
          </a:p>
          <a:p>
            <a:pPr marL="285750" indent="-285750">
              <a:buFont typeface="Arial" panose="020B0604020202020204" pitchFamily="34" charset="0"/>
              <a:buChar char="•"/>
            </a:pPr>
            <a:r>
              <a:rPr lang="it-IT" dirty="0"/>
              <a:t>Porto : Porto isola Bianca </a:t>
            </a:r>
          </a:p>
        </p:txBody>
      </p:sp>
      <p:sp>
        <p:nvSpPr>
          <p:cNvPr id="4" name="AutoShape 2" descr="Cosa vedere a Olbia: migliori posti da visitare⭐️ 202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2054" name="Picture 6" descr="Cosa vedere a Olbia: migliori posti da visitare⭐️ 202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8457" y="1074352"/>
            <a:ext cx="7865706" cy="3199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983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1700" y="130630"/>
            <a:ext cx="8520600" cy="886408"/>
          </a:xfrm>
        </p:spPr>
        <p:txBody>
          <a:bodyPr>
            <a:normAutofit/>
          </a:bodyPr>
          <a:lstStyle/>
          <a:p>
            <a:r>
              <a:rPr lang="it-IT" dirty="0"/>
              <a:t>Olbia </a:t>
            </a:r>
          </a:p>
        </p:txBody>
      </p:sp>
      <p:sp>
        <p:nvSpPr>
          <p:cNvPr id="4" name="Rettangolo 3"/>
          <p:cNvSpPr/>
          <p:nvPr/>
        </p:nvSpPr>
        <p:spPr>
          <a:xfrm>
            <a:off x="485192" y="1091682"/>
            <a:ext cx="8257592" cy="5478423"/>
          </a:xfrm>
          <a:prstGeom prst="rect">
            <a:avLst/>
          </a:prstGeom>
        </p:spPr>
        <p:txBody>
          <a:bodyPr wrap="square">
            <a:spAutoFit/>
          </a:bodyPr>
          <a:lstStyle/>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endParaRPr lang="it-IT" dirty="0">
              <a:latin typeface="Google Sans"/>
            </a:endParaRPr>
          </a:p>
          <a:p>
            <a:r>
              <a:rPr lang="it-IT" dirty="0">
                <a:latin typeface="Google Sans"/>
              </a:rPr>
              <a:t>La storia dei Focesi a Olbia </a:t>
            </a:r>
            <a:r>
              <a:rPr lang="it-IT" dirty="0"/>
              <a:t>è un capitolo affascinante e relativamente recente della ricerca archeologica, che evidenzia come la città gallurese sia stata un importante snodo commerciale greco nel Tirreno tra il VII e il VI secolo a.C..</a:t>
            </a:r>
          </a:p>
        </p:txBody>
      </p:sp>
      <p:sp>
        <p:nvSpPr>
          <p:cNvPr id="8" name="CasellaDiTesto 7"/>
          <p:cNvSpPr txBox="1"/>
          <p:nvPr/>
        </p:nvSpPr>
        <p:spPr>
          <a:xfrm>
            <a:off x="3579717" y="7903336"/>
            <a:ext cx="4339251" cy="2933976"/>
          </a:xfrm>
          <a:prstGeom prst="rect">
            <a:avLst/>
          </a:prstGeom>
          <a:noFill/>
        </p:spPr>
        <p:txBody>
          <a:bodyPr wrap="square" rtlCol="0">
            <a:spAutoFit/>
          </a:bodyPr>
          <a:lstStyle/>
          <a:p>
            <a:endParaRPr lang="it-IT" dirty="0"/>
          </a:p>
        </p:txBody>
      </p:sp>
      <p:pic>
        <p:nvPicPr>
          <p:cNvPr id="3076" name="Picture 4" descr="Elea: la rinascita - Città Nuov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29308" y="1137290"/>
            <a:ext cx="6554756" cy="4022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895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
        <p:cNvGrpSpPr/>
        <p:nvPr/>
      </p:nvGrpSpPr>
      <p:grpSpPr>
        <a:xfrm>
          <a:off x="0" y="0"/>
          <a:ext cx="0" cy="0"/>
          <a:chOff x="0" y="0"/>
          <a:chExt cx="0" cy="0"/>
        </a:xfrm>
      </p:grpSpPr>
      <p:sp>
        <p:nvSpPr>
          <p:cNvPr id="192" name="Google Shape;192;p25"/>
          <p:cNvSpPr txBox="1"/>
          <p:nvPr/>
        </p:nvSpPr>
        <p:spPr>
          <a:xfrm>
            <a:off x="849086" y="373223"/>
            <a:ext cx="3765190"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Arial"/>
                <a:ea typeface="Arial"/>
                <a:cs typeface="Arial"/>
                <a:sym typeface="Arial"/>
              </a:rPr>
              <a:t>Benchmarking </a:t>
            </a:r>
            <a:endParaRPr sz="3400" b="1" i="0" u="none" strike="noStrike" cap="none">
              <a:solidFill>
                <a:schemeClr val="dk1"/>
              </a:solidFill>
              <a:latin typeface="Arial"/>
              <a:ea typeface="Arial"/>
              <a:cs typeface="Arial"/>
              <a:sym typeface="Arial"/>
            </a:endParaRPr>
          </a:p>
        </p:txBody>
      </p:sp>
      <p:sp>
        <p:nvSpPr>
          <p:cNvPr id="193" name="Google Shape;193;p25"/>
          <p:cNvSpPr txBox="1"/>
          <p:nvPr/>
        </p:nvSpPr>
        <p:spPr>
          <a:xfrm>
            <a:off x="849086" y="1757890"/>
            <a:ext cx="59493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IT" dirty="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7"/>
        <p:cNvGrpSpPr/>
        <p:nvPr/>
      </p:nvGrpSpPr>
      <p:grpSpPr>
        <a:xfrm>
          <a:off x="0" y="0"/>
          <a:ext cx="0" cy="0"/>
          <a:chOff x="0" y="0"/>
          <a:chExt cx="0" cy="0"/>
        </a:xfrm>
      </p:grpSpPr>
      <p:sp>
        <p:nvSpPr>
          <p:cNvPr id="198" name="Google Shape;198;p11"/>
          <p:cNvSpPr txBox="1"/>
          <p:nvPr/>
        </p:nvSpPr>
        <p:spPr>
          <a:xfrm>
            <a:off x="727788" y="429207"/>
            <a:ext cx="269509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Progettazione</a:t>
            </a:r>
            <a:endParaRPr sz="3400" b="1" i="0" u="none" strike="noStrike" cap="none">
              <a:solidFill>
                <a:schemeClr val="dk1"/>
              </a:solidFill>
              <a:latin typeface="Calibri"/>
              <a:ea typeface="Calibri"/>
              <a:cs typeface="Calibri"/>
              <a:sym typeface="Calibri"/>
            </a:endParaRPr>
          </a:p>
        </p:txBody>
      </p:sp>
      <p:sp>
        <p:nvSpPr>
          <p:cNvPr id="199" name="Google Shape;199;p11"/>
          <p:cNvSpPr txBox="1"/>
          <p:nvPr/>
        </p:nvSpPr>
        <p:spPr>
          <a:xfrm>
            <a:off x="497044" y="1447274"/>
            <a:ext cx="8352300" cy="521677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Calibri"/>
                <a:ea typeface="Calibri"/>
                <a:cs typeface="Calibri"/>
                <a:sym typeface="Calibri"/>
              </a:rPr>
              <a:t>Poiché</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alcune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località</a:t>
            </a:r>
            <a:r>
              <a:rPr lang="en-US" sz="1700" b="0" i="0" u="none" strike="noStrike" cap="none" dirty="0">
                <a:solidFill>
                  <a:schemeClr val="dk1"/>
                </a:solidFill>
                <a:latin typeface="Calibri"/>
                <a:ea typeface="Calibri"/>
                <a:cs typeface="Calibri"/>
                <a:sym typeface="Calibri"/>
              </a:rPr>
              <a:t> non </a:t>
            </a:r>
            <a:r>
              <a:rPr lang="en-US" sz="1700" b="0" i="0" u="none" strike="noStrike" cap="none" dirty="0" err="1">
                <a:solidFill>
                  <a:schemeClr val="dk1"/>
                </a:solidFill>
                <a:latin typeface="Calibri"/>
                <a:ea typeface="Calibri"/>
                <a:cs typeface="Calibri"/>
                <a:sym typeface="Calibri"/>
              </a:rPr>
              <a:t>dispongono</a:t>
            </a:r>
            <a:r>
              <a:rPr lang="en-US" sz="1700" b="0" i="0" u="none" strike="noStrike" cap="none" dirty="0">
                <a:solidFill>
                  <a:schemeClr val="dk1"/>
                </a:solidFill>
                <a:latin typeface="Calibri"/>
                <a:ea typeface="Calibri"/>
                <a:cs typeface="Calibri"/>
                <a:sym typeface="Calibri"/>
              </a:rPr>
              <a:t> di </a:t>
            </a:r>
            <a:r>
              <a:rPr lang="en-US" sz="1700" b="0" i="0" u="none" strike="noStrike" cap="none" dirty="0" err="1">
                <a:solidFill>
                  <a:schemeClr val="dk1"/>
                </a:solidFill>
                <a:latin typeface="Calibri"/>
                <a:ea typeface="Calibri"/>
                <a:cs typeface="Calibri"/>
                <a:sym typeface="Calibri"/>
              </a:rPr>
              <a:t>porti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idonei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si</a:t>
            </a:r>
            <a:r>
              <a:rPr lang="en-US" sz="1700" b="0" i="0" u="none" strike="noStrike" cap="none" dirty="0">
                <a:solidFill>
                  <a:schemeClr val="dk1"/>
                </a:solidFill>
                <a:latin typeface="Calibri"/>
                <a:ea typeface="Calibri"/>
                <a:cs typeface="Calibri"/>
                <a:sym typeface="Calibri"/>
              </a:rPr>
              <a:t> è </a:t>
            </a:r>
            <a:r>
              <a:rPr lang="en-US" sz="1700" b="0" i="0" u="none" strike="noStrike" cap="none" dirty="0" err="1">
                <a:solidFill>
                  <a:schemeClr val="dk1"/>
                </a:solidFill>
                <a:latin typeface="Calibri"/>
                <a:ea typeface="Calibri"/>
                <a:cs typeface="Calibri"/>
                <a:sym typeface="Calibri"/>
              </a:rPr>
              <a:t>scelto</a:t>
            </a:r>
            <a:r>
              <a:rPr lang="en-US" sz="1700" b="0" i="0" u="none" strike="noStrike" cap="none" dirty="0">
                <a:solidFill>
                  <a:schemeClr val="dk1"/>
                </a:solidFill>
                <a:latin typeface="Calibri"/>
                <a:ea typeface="Calibri"/>
                <a:cs typeface="Calibri"/>
                <a:sym typeface="Calibri"/>
              </a:rPr>
              <a:t> di far </a:t>
            </a:r>
            <a:r>
              <a:rPr lang="en-US" sz="1700" b="0" i="0" u="none" strike="noStrike" cap="none" dirty="0" err="1">
                <a:solidFill>
                  <a:schemeClr val="dk1"/>
                </a:solidFill>
                <a:latin typeface="Calibri"/>
                <a:ea typeface="Calibri"/>
                <a:cs typeface="Calibri"/>
                <a:sym typeface="Calibri"/>
              </a:rPr>
              <a:t>attraccare</a:t>
            </a:r>
            <a:r>
              <a:rPr lang="en-US" sz="1700" b="0" i="0" u="none" strike="noStrike" cap="none" dirty="0">
                <a:solidFill>
                  <a:schemeClr val="dk1"/>
                </a:solidFill>
                <a:latin typeface="Calibri"/>
                <a:ea typeface="Calibri"/>
                <a:cs typeface="Calibri"/>
                <a:sym typeface="Calibri"/>
              </a:rPr>
              <a:t> le </a:t>
            </a:r>
            <a:r>
              <a:rPr lang="en-US" sz="1700" b="0" i="0" u="none" strike="noStrike" cap="none" dirty="0" err="1">
                <a:solidFill>
                  <a:schemeClr val="dk1"/>
                </a:solidFill>
                <a:latin typeface="Calibri"/>
                <a:ea typeface="Calibri"/>
                <a:cs typeface="Calibri"/>
                <a:sym typeface="Calibri"/>
              </a:rPr>
              <a:t>imbarcazioni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nei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porti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più</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vicini</a:t>
            </a:r>
            <a:r>
              <a:rPr lang="en-US" sz="1700" b="0" i="0" u="none" strike="noStrike" cap="none" dirty="0">
                <a:solidFill>
                  <a:schemeClr val="dk1"/>
                </a:solidFill>
                <a:latin typeface="Calibri"/>
                <a:ea typeface="Calibri"/>
                <a:cs typeface="Calibri"/>
                <a:sym typeface="Calibri"/>
              </a:rPr>
              <a:t>, per poi </a:t>
            </a:r>
            <a:r>
              <a:rPr lang="en-US" sz="1700" b="0" i="0" u="none" strike="noStrike" cap="none" dirty="0" err="1">
                <a:solidFill>
                  <a:schemeClr val="dk1"/>
                </a:solidFill>
                <a:latin typeface="Calibri"/>
                <a:ea typeface="Calibri"/>
                <a:cs typeface="Calibri"/>
                <a:sym typeface="Calibri"/>
              </a:rPr>
              <a:t>raggiungere</a:t>
            </a:r>
            <a:r>
              <a:rPr lang="en-US" sz="1700" b="0" i="0" u="none" strike="noStrike" cap="none" dirty="0">
                <a:solidFill>
                  <a:schemeClr val="dk1"/>
                </a:solidFill>
                <a:latin typeface="Calibri"/>
                <a:ea typeface="Calibri"/>
                <a:cs typeface="Calibri"/>
                <a:sym typeface="Calibri"/>
              </a:rPr>
              <a:t> le </a:t>
            </a:r>
            <a:r>
              <a:rPr lang="en-US" sz="1700" b="0" i="0" u="none" strike="noStrike" cap="none" dirty="0" err="1">
                <a:solidFill>
                  <a:schemeClr val="dk1"/>
                </a:solidFill>
                <a:latin typeface="Calibri"/>
                <a:ea typeface="Calibri"/>
                <a:cs typeface="Calibri"/>
                <a:sym typeface="Calibri"/>
              </a:rPr>
              <a:t>destinazioni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prestabilite</a:t>
            </a:r>
            <a:r>
              <a:rPr lang="en-US" sz="1700" b="0" i="0" u="none" strike="noStrike" cap="none" dirty="0">
                <a:solidFill>
                  <a:schemeClr val="dk1"/>
                </a:solidFill>
                <a:latin typeface="Calibri"/>
                <a:ea typeface="Calibri"/>
                <a:cs typeface="Calibri"/>
                <a:sym typeface="Calibri"/>
              </a:rPr>
              <a:t> via terra. </a:t>
            </a:r>
            <a:r>
              <a:rPr lang="en-US" sz="1700" b="0" i="0" u="none" strike="noStrike" cap="none" dirty="0" err="1">
                <a:solidFill>
                  <a:schemeClr val="dk1"/>
                </a:solidFill>
                <a:latin typeface="Calibri"/>
                <a:ea typeface="Calibri"/>
                <a:cs typeface="Calibri"/>
                <a:sym typeface="Calibri"/>
              </a:rPr>
              <a:t>Inoltre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saranno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organizzate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visite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guidate</a:t>
            </a:r>
            <a:r>
              <a:rPr lang="en-US" sz="1700" b="0" i="0" u="none" strike="noStrike" cap="none" dirty="0">
                <a:solidFill>
                  <a:schemeClr val="dk1"/>
                </a:solidFill>
                <a:latin typeface="Calibri"/>
                <a:ea typeface="Calibri"/>
                <a:cs typeface="Calibri"/>
                <a:sym typeface="Calibri"/>
              </a:rPr>
              <a:t> con </a:t>
            </a:r>
            <a:r>
              <a:rPr lang="en-US" sz="1700" b="0" i="0" u="none" strike="noStrike" cap="none" dirty="0" err="1">
                <a:solidFill>
                  <a:schemeClr val="dk1"/>
                </a:solidFill>
                <a:latin typeface="Calibri"/>
                <a:ea typeface="Calibri"/>
                <a:cs typeface="Calibri"/>
                <a:sym typeface="Calibri"/>
              </a:rPr>
              <a:t>l’obiettivo</a:t>
            </a:r>
            <a:r>
              <a:rPr lang="en-US" sz="1700" b="0" i="0" u="none" strike="noStrike" cap="none" dirty="0">
                <a:solidFill>
                  <a:schemeClr val="dk1"/>
                </a:solidFill>
                <a:latin typeface="Calibri"/>
                <a:ea typeface="Calibri"/>
                <a:cs typeface="Calibri"/>
                <a:sym typeface="Calibri"/>
              </a:rPr>
              <a:t> di </a:t>
            </a:r>
            <a:r>
              <a:rPr lang="en-US" sz="1700" b="0" i="0" u="none" strike="noStrike" cap="none" dirty="0" err="1">
                <a:solidFill>
                  <a:schemeClr val="dk1"/>
                </a:solidFill>
                <a:latin typeface="Calibri"/>
                <a:ea typeface="Calibri"/>
                <a:cs typeface="Calibri"/>
                <a:sym typeface="Calibri"/>
              </a:rPr>
              <a:t>approfondire</a:t>
            </a:r>
            <a:r>
              <a:rPr lang="en-US" sz="1700" b="0" i="0" u="none" strike="noStrike" cap="none" dirty="0">
                <a:solidFill>
                  <a:schemeClr val="dk1"/>
                </a:solidFill>
                <a:latin typeface="Calibri"/>
                <a:ea typeface="Calibri"/>
                <a:cs typeface="Calibri"/>
                <a:sym typeface="Calibri"/>
              </a:rPr>
              <a:t> la </a:t>
            </a:r>
            <a:r>
              <a:rPr lang="en-US" sz="1700" b="0" i="0" u="none" strike="noStrike" cap="none" dirty="0" err="1">
                <a:solidFill>
                  <a:schemeClr val="dk1"/>
                </a:solidFill>
                <a:latin typeface="Calibri"/>
                <a:ea typeface="Calibri"/>
                <a:cs typeface="Calibri"/>
                <a:sym typeface="Calibri"/>
              </a:rPr>
              <a:t>conoscenza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storica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dell’antico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popolo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dei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Focei</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Calibri"/>
                <a:ea typeface="Calibri"/>
                <a:cs typeface="Calibri"/>
                <a:sym typeface="Calibri"/>
              </a:rPr>
              <a:t>Le </a:t>
            </a:r>
            <a:r>
              <a:rPr lang="en-US" sz="1700" b="0" i="0" u="none" strike="noStrike" cap="none" dirty="0" err="1">
                <a:solidFill>
                  <a:schemeClr val="dk1"/>
                </a:solidFill>
                <a:latin typeface="Calibri"/>
                <a:ea typeface="Calibri"/>
                <a:cs typeface="Calibri"/>
                <a:sym typeface="Calibri"/>
              </a:rPr>
              <a:t>tappe</a:t>
            </a:r>
            <a:r>
              <a:rPr lang="en-US" sz="1700" b="0" i="0" u="none" strike="noStrike" cap="none" dirty="0">
                <a:solidFill>
                  <a:schemeClr val="dk1"/>
                </a:solidFill>
                <a:latin typeface="Calibri"/>
                <a:ea typeface="Calibri"/>
                <a:cs typeface="Calibri"/>
                <a:sym typeface="Calibri"/>
              </a:rPr>
              <a:t> non </a:t>
            </a:r>
            <a:r>
              <a:rPr lang="en-US" sz="1700" b="0" i="0" u="none" strike="noStrike" cap="none" dirty="0" err="1">
                <a:solidFill>
                  <a:schemeClr val="dk1"/>
                </a:solidFill>
                <a:latin typeface="Calibri"/>
                <a:ea typeface="Calibri"/>
                <a:cs typeface="Calibri"/>
                <a:sym typeface="Calibri"/>
              </a:rPr>
              <a:t>potranno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avere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una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durata</a:t>
            </a:r>
            <a:r>
              <a:rPr lang="en-US" sz="1700" b="0" i="0" u="none" strike="noStrike" cap="none" dirty="0">
                <a:solidFill>
                  <a:schemeClr val="dk1"/>
                </a:solidFill>
                <a:latin typeface="Calibri"/>
                <a:ea typeface="Calibri"/>
                <a:cs typeface="Calibri"/>
                <a:sym typeface="Calibri"/>
              </a:rPr>
              <a:t> di </a:t>
            </a:r>
            <a:r>
              <a:rPr lang="en-US" sz="1700" b="0" i="0" u="none" strike="noStrike" cap="none" dirty="0" err="1">
                <a:solidFill>
                  <a:schemeClr val="dk1"/>
                </a:solidFill>
                <a:latin typeface="Calibri"/>
                <a:ea typeface="Calibri"/>
                <a:cs typeface="Calibri"/>
                <a:sym typeface="Calibri"/>
              </a:rPr>
              <a:t>navigazione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superiore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alle</a:t>
            </a:r>
            <a:r>
              <a:rPr lang="en-US" sz="1700" b="0" i="0" u="none" strike="noStrike" cap="none" dirty="0">
                <a:solidFill>
                  <a:schemeClr val="dk1"/>
                </a:solidFill>
                <a:latin typeface="Calibri"/>
                <a:ea typeface="Calibri"/>
                <a:cs typeface="Calibri"/>
                <a:sym typeface="Calibri"/>
              </a:rPr>
              <a:t> 8 ore, </a:t>
            </a:r>
            <a:r>
              <a:rPr lang="en-US" sz="1700" b="0" i="0" u="none" strike="noStrike" cap="none" dirty="0" err="1">
                <a:solidFill>
                  <a:schemeClr val="dk1"/>
                </a:solidFill>
                <a:latin typeface="Calibri"/>
                <a:ea typeface="Calibri"/>
                <a:cs typeface="Calibri"/>
                <a:sym typeface="Calibri"/>
              </a:rPr>
              <a:t>limite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considerato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sostenibile</a:t>
            </a:r>
            <a:r>
              <a:rPr lang="en-US" sz="1700" b="0" i="0" u="none" strike="noStrike" cap="none" dirty="0">
                <a:solidFill>
                  <a:schemeClr val="dk1"/>
                </a:solidFill>
                <a:latin typeface="Calibri"/>
                <a:ea typeface="Calibri"/>
                <a:cs typeface="Calibri"/>
                <a:sym typeface="Calibri"/>
              </a:rPr>
              <a:t> per </a:t>
            </a:r>
            <a:r>
              <a:rPr lang="en-US" sz="1700" b="0" i="0" u="none" strike="noStrike" cap="none" dirty="0" err="1">
                <a:solidFill>
                  <a:schemeClr val="dk1"/>
                </a:solidFill>
                <a:latin typeface="Calibri"/>
                <a:ea typeface="Calibri"/>
                <a:cs typeface="Calibri"/>
                <a:sym typeface="Calibri"/>
              </a:rPr>
              <a:t>una</a:t>
            </a:r>
            <a:r>
              <a:rPr lang="en-US" sz="1700" b="0" i="0" u="none" strike="noStrike" cap="none" dirty="0">
                <a:solidFill>
                  <a:schemeClr val="dk1"/>
                </a:solidFill>
                <a:latin typeface="Calibri"/>
                <a:ea typeface="Calibri"/>
                <a:cs typeface="Calibri"/>
                <a:sym typeface="Calibri"/>
              </a:rPr>
              <a:t> persona in </a:t>
            </a:r>
            <a:r>
              <a:rPr lang="en-US" sz="1700" b="0" i="0" u="none" strike="noStrike" cap="none" dirty="0" err="1">
                <a:solidFill>
                  <a:schemeClr val="dk1"/>
                </a:solidFill>
                <a:latin typeface="Calibri"/>
                <a:ea typeface="Calibri"/>
                <a:cs typeface="Calibri"/>
                <a:sym typeface="Calibri"/>
              </a:rPr>
              <a:t>condizioni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ottimali</a:t>
            </a:r>
            <a:r>
              <a:rPr lang="en-US" sz="1700" b="0" i="0" u="none" strike="noStrike" cap="none" dirty="0">
                <a:solidFill>
                  <a:schemeClr val="dk1"/>
                </a:solidFill>
                <a:latin typeface="Calibri"/>
                <a:ea typeface="Calibri"/>
                <a:cs typeface="Calibri"/>
                <a:sym typeface="Calibri"/>
              </a:rPr>
              <a:t> e in </a:t>
            </a:r>
            <a:r>
              <a:rPr lang="en-US" sz="1700" b="0" i="0" u="none" strike="noStrike" cap="none" dirty="0" err="1">
                <a:solidFill>
                  <a:schemeClr val="dk1"/>
                </a:solidFill>
                <a:latin typeface="Calibri"/>
                <a:ea typeface="Calibri"/>
                <a:cs typeface="Calibri"/>
                <a:sym typeface="Calibri"/>
              </a:rPr>
              <a:t>spazi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ristretti</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Calibri"/>
                <a:ea typeface="Calibri"/>
                <a:cs typeface="Calibri"/>
                <a:sym typeface="Calibri"/>
              </a:rPr>
              <a:t>I </a:t>
            </a:r>
            <a:r>
              <a:rPr lang="en-US" sz="1700" b="0" i="0" u="none" strike="noStrike" cap="none" dirty="0" err="1">
                <a:solidFill>
                  <a:schemeClr val="dk1"/>
                </a:solidFill>
                <a:latin typeface="Calibri"/>
                <a:ea typeface="Calibri"/>
                <a:cs typeface="Calibri"/>
                <a:sym typeface="Calibri"/>
              </a:rPr>
              <a:t>porti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selezionati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lungo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il</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percorso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saranno</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err="1">
                <a:solidFill>
                  <a:schemeClr val="dk1"/>
                </a:solidFill>
                <a:latin typeface="Calibri"/>
                <a:ea typeface="Calibri"/>
                <a:cs typeface="Calibri"/>
                <a:sym typeface="Calibri"/>
              </a:rPr>
              <a:t>Casal</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Velino</a:t>
            </a:r>
            <a:r>
              <a:rPr lang="en-US" sz="1700" b="0" i="0" u="none" strike="noStrike" cap="none" dirty="0">
                <a:solidFill>
                  <a:schemeClr val="dk1"/>
                </a:solidFill>
                <a:latin typeface="Calibri"/>
                <a:ea typeface="Calibri"/>
                <a:cs typeface="Calibri"/>
                <a:sym typeface="Calibri"/>
              </a:rPr>
              <a:t> (SA), </a:t>
            </a:r>
            <a:r>
              <a:rPr lang="en-US" sz="1700" b="0" i="0" u="none" strike="noStrike" cap="none" dirty="0" err="1">
                <a:solidFill>
                  <a:schemeClr val="dk1"/>
                </a:solidFill>
                <a:latin typeface="Calibri"/>
                <a:ea typeface="Calibri"/>
                <a:cs typeface="Calibri"/>
                <a:sym typeface="Calibri"/>
              </a:rPr>
              <a:t>porto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più</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vicino</a:t>
            </a:r>
            <a:r>
              <a:rPr lang="en-US" sz="1700" b="0" i="0" u="none" strike="noStrike" cap="none" dirty="0">
                <a:solidFill>
                  <a:schemeClr val="dk1"/>
                </a:solidFill>
                <a:latin typeface="Calibri"/>
                <a:ea typeface="Calibri"/>
                <a:cs typeface="Calibri"/>
                <a:sym typeface="Calibri"/>
              </a:rPr>
              <a:t> ad </a:t>
            </a:r>
            <a:r>
              <a:rPr lang="en-US" sz="1700" b="0" i="0" u="none" strike="noStrike" cap="none" dirty="0" err="1">
                <a:solidFill>
                  <a:schemeClr val="dk1"/>
                </a:solidFill>
                <a:latin typeface="Calibri"/>
                <a:ea typeface="Calibri"/>
                <a:cs typeface="Calibri"/>
                <a:sym typeface="Calibri"/>
              </a:rPr>
              <a:t>Ascea</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err="1">
                <a:solidFill>
                  <a:schemeClr val="dk1"/>
                </a:solidFill>
                <a:latin typeface="Calibri"/>
                <a:ea typeface="Calibri"/>
                <a:cs typeface="Calibri"/>
                <a:sym typeface="Calibri"/>
              </a:rPr>
              <a:t>Ventotene</a:t>
            </a:r>
            <a:r>
              <a:rPr lang="en-US" sz="1700" b="0" i="0" u="none" strike="noStrike" cap="none" dirty="0">
                <a:solidFill>
                  <a:schemeClr val="dk1"/>
                </a:solidFill>
                <a:latin typeface="Calibri"/>
                <a:ea typeface="Calibri"/>
                <a:cs typeface="Calibri"/>
                <a:sym typeface="Calibri"/>
              </a:rPr>
              <a:t> (LT);</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a:solidFill>
                  <a:schemeClr val="dk1"/>
                </a:solidFill>
                <a:latin typeface="Calibri"/>
                <a:ea typeface="Calibri"/>
                <a:cs typeface="Calibri"/>
                <a:sym typeface="Calibri"/>
              </a:rPr>
              <a:t>Civitavecchia (RM);</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err="1">
                <a:solidFill>
                  <a:schemeClr val="dk1"/>
                </a:solidFill>
                <a:latin typeface="Calibri"/>
                <a:ea typeface="Calibri"/>
                <a:cs typeface="Calibri"/>
                <a:sym typeface="Calibri"/>
              </a:rPr>
              <a:t>Piombino</a:t>
            </a:r>
            <a:r>
              <a:rPr lang="en-US" sz="1700" b="0" i="0" u="none" strike="noStrike" cap="none" dirty="0">
                <a:solidFill>
                  <a:schemeClr val="dk1"/>
                </a:solidFill>
                <a:latin typeface="Calibri"/>
                <a:ea typeface="Calibri"/>
                <a:cs typeface="Calibri"/>
                <a:sym typeface="Calibri"/>
              </a:rPr>
              <a:t> (LI);</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err="1">
                <a:solidFill>
                  <a:schemeClr val="dk1"/>
                </a:solidFill>
                <a:latin typeface="Calibri"/>
                <a:ea typeface="Calibri"/>
                <a:cs typeface="Calibri"/>
                <a:sym typeface="Calibri"/>
              </a:rPr>
              <a:t>Giglio</a:t>
            </a:r>
            <a:r>
              <a:rPr lang="en-US" sz="1700" b="0" i="0" u="none" strike="noStrike" cap="none" dirty="0">
                <a:solidFill>
                  <a:schemeClr val="dk1"/>
                </a:solidFill>
                <a:latin typeface="Calibri"/>
                <a:ea typeface="Calibri"/>
                <a:cs typeface="Calibri"/>
                <a:sym typeface="Calibri"/>
              </a:rPr>
              <a:t> Porto (GR);</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err="1">
                <a:solidFill>
                  <a:schemeClr val="dk1"/>
                </a:solidFill>
                <a:latin typeface="Calibri"/>
                <a:ea typeface="Calibri"/>
                <a:cs typeface="Calibri"/>
                <a:sym typeface="Calibri"/>
              </a:rPr>
              <a:t>Aleria</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a:solidFill>
                  <a:schemeClr val="dk1"/>
                </a:solidFill>
                <a:latin typeface="Calibri"/>
                <a:ea typeface="Calibri"/>
                <a:cs typeface="Calibri"/>
                <a:sym typeface="Calibri"/>
              </a:rPr>
              <a:t>Olbia (SS), </a:t>
            </a:r>
            <a:r>
              <a:rPr lang="en-US" sz="1700" b="0" i="0" u="none" strike="noStrike" cap="none" dirty="0" err="1">
                <a:solidFill>
                  <a:schemeClr val="dk1"/>
                </a:solidFill>
                <a:latin typeface="Calibri"/>
                <a:ea typeface="Calibri"/>
                <a:cs typeface="Calibri"/>
                <a:sym typeface="Calibri"/>
              </a:rPr>
              <a:t>che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rappresenterà</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il</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termine</a:t>
            </a:r>
            <a:r>
              <a:rPr lang="en-US" sz="1700" b="0" i="0" u="none" strike="noStrike" cap="none" dirty="0">
                <a:solidFill>
                  <a:schemeClr val="dk1"/>
                </a:solidFill>
                <a:latin typeface="Calibri"/>
                <a:ea typeface="Calibri"/>
                <a:cs typeface="Calibri"/>
                <a:sym typeface="Calibri"/>
              </a:rPr>
              <a:t> del </a:t>
            </a:r>
            <a:r>
              <a:rPr lang="en-US" sz="1700" b="0" i="0" u="none" strike="noStrike" cap="none" dirty="0" err="1">
                <a:solidFill>
                  <a:schemeClr val="dk1"/>
                </a:solidFill>
                <a:latin typeface="Calibri"/>
                <a:ea typeface="Calibri"/>
                <a:cs typeface="Calibri"/>
                <a:sym typeface="Calibri"/>
              </a:rPr>
              <a:t>cammino</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1200"/>
              </a:spcBef>
              <a:spcAft>
                <a:spcPts val="0"/>
              </a:spcAft>
              <a:buClr>
                <a:srgbClr val="000000"/>
              </a:buClr>
              <a:buSzPts val="1700"/>
              <a:buFont typeface="Arial"/>
              <a:buNone/>
            </a:pPr>
            <a:r>
              <a:rPr lang="en-US" sz="1700" b="0" i="0" u="none" strike="noStrike" cap="none" dirty="0">
                <a:solidFill>
                  <a:schemeClr val="dk1"/>
                </a:solidFill>
                <a:latin typeface="Calibri"/>
                <a:ea typeface="Calibri"/>
                <a:cs typeface="Calibri"/>
                <a:sym typeface="Calibri"/>
              </a:rPr>
              <a:t>Ad Olbia </a:t>
            </a:r>
            <a:r>
              <a:rPr lang="en-US" sz="1700" b="0" i="0" u="none" strike="noStrike" cap="none" dirty="0" err="1">
                <a:solidFill>
                  <a:schemeClr val="dk1"/>
                </a:solidFill>
                <a:latin typeface="Calibri"/>
                <a:ea typeface="Calibri"/>
                <a:cs typeface="Calibri"/>
                <a:sym typeface="Calibri"/>
              </a:rPr>
              <a:t>verranno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imbarcate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nuove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persone</a:t>
            </a:r>
            <a:r>
              <a:rPr lang="en-US" sz="1700" b="0" i="0" u="none" strike="noStrike" cap="none" dirty="0">
                <a:solidFill>
                  <a:schemeClr val="dk1"/>
                </a:solidFill>
                <a:latin typeface="Calibri"/>
                <a:ea typeface="Calibri"/>
                <a:cs typeface="Calibri"/>
                <a:sym typeface="Calibri"/>
              </a:rPr>
              <a:t> per </a:t>
            </a:r>
            <a:r>
              <a:rPr lang="en-US" sz="1700" b="0" i="0" u="none" strike="noStrike" cap="none" dirty="0" err="1">
                <a:solidFill>
                  <a:schemeClr val="dk1"/>
                </a:solidFill>
                <a:latin typeface="Calibri"/>
                <a:ea typeface="Calibri"/>
                <a:cs typeface="Calibri"/>
                <a:sym typeface="Calibri"/>
              </a:rPr>
              <a:t>l’avvio</a:t>
            </a:r>
            <a:r>
              <a:rPr lang="en-US" sz="1700" b="0" i="0" u="none" strike="noStrike" cap="none" dirty="0">
                <a:solidFill>
                  <a:schemeClr val="dk1"/>
                </a:solidFill>
                <a:latin typeface="Calibri"/>
                <a:ea typeface="Calibri"/>
                <a:cs typeface="Calibri"/>
                <a:sym typeface="Calibri"/>
              </a:rPr>
              <a:t> di un </a:t>
            </a:r>
            <a:r>
              <a:rPr lang="en-US" sz="1700" b="0" i="0" u="none" strike="noStrike" cap="none" dirty="0" err="1">
                <a:solidFill>
                  <a:schemeClr val="dk1"/>
                </a:solidFill>
                <a:latin typeface="Calibri"/>
                <a:ea typeface="Calibri"/>
                <a:cs typeface="Calibri"/>
                <a:sym typeface="Calibri"/>
              </a:rPr>
              <a:t>ulteriore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percorso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fino</a:t>
            </a:r>
            <a:r>
              <a:rPr lang="en-US" sz="1700" b="0" i="0" u="none" strike="noStrike" cap="none" dirty="0">
                <a:solidFill>
                  <a:schemeClr val="dk1"/>
                </a:solidFill>
                <a:latin typeface="Calibri"/>
                <a:ea typeface="Calibri"/>
                <a:cs typeface="Calibri"/>
                <a:sym typeface="Calibri"/>
              </a:rPr>
              <a:t> ad </a:t>
            </a:r>
            <a:r>
              <a:rPr lang="en-US" sz="1700" b="0" i="0" u="none" strike="noStrike" cap="none" dirty="0" err="1">
                <a:solidFill>
                  <a:schemeClr val="dk1"/>
                </a:solidFill>
                <a:latin typeface="Calibri"/>
                <a:ea typeface="Calibri"/>
                <a:cs typeface="Calibri"/>
                <a:sym typeface="Calibri"/>
              </a:rPr>
              <a:t>Aleria</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700"/>
              <a:buFont typeface="Arial"/>
              <a:buNone/>
            </a:pPr>
            <a:r>
              <a:rPr lang="en-US" sz="1700" b="0" i="0" u="none" strike="noStrike" cap="none" dirty="0">
                <a:solidFill>
                  <a:schemeClr val="dk1"/>
                </a:solidFill>
                <a:latin typeface="Calibri"/>
                <a:ea typeface="Calibri"/>
                <a:cs typeface="Calibri"/>
                <a:sym typeface="Calibri"/>
              </a:rPr>
              <a:t>Il </a:t>
            </a:r>
            <a:r>
              <a:rPr lang="en-US" sz="1700" b="0" i="0" u="none" strike="noStrike" cap="none" dirty="0" err="1">
                <a:solidFill>
                  <a:schemeClr val="dk1"/>
                </a:solidFill>
                <a:latin typeface="Calibri"/>
                <a:ea typeface="Calibri"/>
                <a:cs typeface="Calibri"/>
                <a:sym typeface="Calibri"/>
              </a:rPr>
              <a:t>rientro</a:t>
            </a:r>
            <a:r>
              <a:rPr lang="en-US" sz="1700" b="0" i="0" u="none" strike="noStrike" cap="none" dirty="0">
                <a:solidFill>
                  <a:schemeClr val="dk1"/>
                </a:solidFill>
                <a:latin typeface="Calibri"/>
                <a:ea typeface="Calibri"/>
                <a:cs typeface="Calibri"/>
                <a:sym typeface="Calibri"/>
              </a:rPr>
              <a:t> a </a:t>
            </a:r>
            <a:r>
              <a:rPr lang="en-US" sz="1700" b="0" i="0" u="none" strike="noStrike" cap="none" dirty="0" err="1">
                <a:solidFill>
                  <a:schemeClr val="dk1"/>
                </a:solidFill>
                <a:latin typeface="Calibri"/>
                <a:ea typeface="Calibri"/>
                <a:cs typeface="Calibri"/>
                <a:sym typeface="Calibri"/>
              </a:rPr>
              <a:t>terraferma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potrà</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avvenire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tramite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aereo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oppure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mediante</a:t>
            </a:r>
            <a:r>
              <a:rPr lang="en-US" sz="1700" b="0" i="0" u="none" strike="noStrike" cap="none" dirty="0">
                <a:solidFill>
                  <a:schemeClr val="dk1"/>
                </a:solidFill>
                <a:latin typeface="Calibri"/>
                <a:ea typeface="Calibri"/>
                <a:cs typeface="Calibri"/>
                <a:sym typeface="Calibri"/>
              </a:rPr>
              <a:t> nave di </a:t>
            </a:r>
            <a:r>
              <a:rPr lang="en-US" sz="1700" b="0" i="0" u="none" strike="noStrike" cap="none" dirty="0" err="1">
                <a:solidFill>
                  <a:schemeClr val="dk1"/>
                </a:solidFill>
                <a:latin typeface="Calibri"/>
                <a:ea typeface="Calibri"/>
                <a:cs typeface="Calibri"/>
                <a:sym typeface="Calibri"/>
              </a:rPr>
              <a:t>linea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traghetto</a:t>
            </a:r>
            <a:r>
              <a:rPr lang="en-US" sz="1700" b="0" i="0" u="none" strike="noStrike" cap="none" dirty="0">
                <a:solidFill>
                  <a:schemeClr val="dk1"/>
                </a:solidFill>
                <a:latin typeface="Calibri"/>
                <a:ea typeface="Calibri"/>
                <a:cs typeface="Calibri"/>
                <a:sym typeface="Calibri"/>
              </a:rPr>
              <a:t>).</a:t>
            </a:r>
            <a:endParaRPr sz="17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Calibri"/>
              <a:ea typeface="Calibri"/>
              <a:cs typeface="Calibri"/>
              <a:sym typeface="Calibri"/>
            </a:endParaRPr>
          </a:p>
        </p:txBody>
      </p:sp>
      <p:sp>
        <p:nvSpPr>
          <p:cNvPr id="200" name="Google Shape;200;p11"/>
          <p:cNvSpPr txBox="1"/>
          <p:nvPr/>
        </p:nvSpPr>
        <p:spPr>
          <a:xfrm>
            <a:off x="1492696" y="1057795"/>
            <a:ext cx="5658472"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ROTTA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g397439e5d06_0_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400"/>
              <a:buNone/>
            </a:pPr>
            <a:r>
              <a:rPr lang="en-US"/>
              <a:t>ENTI ASSOCIATI</a:t>
            </a:r>
            <a:endParaRPr/>
          </a:p>
          <a:p>
            <a:pPr marL="0" lvl="0" indent="0" algn="ctr" rtl="0">
              <a:lnSpc>
                <a:spcPct val="100000"/>
              </a:lnSpc>
              <a:spcBef>
                <a:spcPts val="0"/>
              </a:spcBef>
              <a:spcAft>
                <a:spcPts val="0"/>
              </a:spcAft>
              <a:buSzPts val="4400"/>
              <a:buNone/>
            </a:pPr>
            <a:endParaRPr/>
          </a:p>
        </p:txBody>
      </p:sp>
      <p:sp>
        <p:nvSpPr>
          <p:cNvPr id="244" name="Google Shape;244;g397439e5d06_0_0"/>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fontScale="77500" lnSpcReduction="20000"/>
          </a:bodyPr>
          <a:lstStyle/>
          <a:p>
            <a:pPr marL="457200" lvl="0" indent="-308611" algn="l" rtl="0">
              <a:lnSpc>
                <a:spcPct val="100000"/>
              </a:lnSpc>
              <a:spcBef>
                <a:spcPts val="360"/>
              </a:spcBef>
              <a:spcAft>
                <a:spcPts val="0"/>
              </a:spcAft>
              <a:buSzPct val="56250"/>
              <a:buChar char="•"/>
            </a:pPr>
            <a:r>
              <a:rPr lang="en-US" sz="3200"/>
              <a:t>comune di Ascea(Italia)</a:t>
            </a:r>
            <a:endParaRPr sz="3200"/>
          </a:p>
          <a:p>
            <a:pPr marL="457200" lvl="0" indent="-308611" algn="l" rtl="0">
              <a:lnSpc>
                <a:spcPct val="100000"/>
              </a:lnSpc>
              <a:spcBef>
                <a:spcPts val="0"/>
              </a:spcBef>
              <a:spcAft>
                <a:spcPts val="0"/>
              </a:spcAft>
              <a:buSzPct val="56250"/>
              <a:buChar char="•"/>
            </a:pPr>
            <a:r>
              <a:rPr lang="en-US" sz="3200"/>
              <a:t>comune di Foca(Turchia)</a:t>
            </a:r>
            <a:endParaRPr sz="3200"/>
          </a:p>
          <a:p>
            <a:pPr marL="457200" lvl="0" indent="-308611" algn="l" rtl="0">
              <a:lnSpc>
                <a:spcPct val="100000"/>
              </a:lnSpc>
              <a:spcBef>
                <a:spcPts val="0"/>
              </a:spcBef>
              <a:spcAft>
                <a:spcPts val="0"/>
              </a:spcAft>
              <a:buSzPct val="56250"/>
              <a:buChar char="•"/>
            </a:pPr>
            <a:r>
              <a:rPr lang="en-US" sz="3200"/>
              <a:t>comune di Aleria(Francia)</a:t>
            </a:r>
            <a:endParaRPr sz="3200"/>
          </a:p>
          <a:p>
            <a:pPr marL="457200" lvl="0" indent="-308611" algn="l" rtl="0">
              <a:lnSpc>
                <a:spcPct val="100000"/>
              </a:lnSpc>
              <a:spcBef>
                <a:spcPts val="0"/>
              </a:spcBef>
              <a:spcAft>
                <a:spcPts val="0"/>
              </a:spcAft>
              <a:buSzPct val="56250"/>
              <a:buChar char="•"/>
            </a:pPr>
            <a:r>
              <a:rPr lang="en-US" sz="3200"/>
              <a:t>comune Saronikos (Grecia)</a:t>
            </a:r>
            <a:endParaRPr sz="3200"/>
          </a:p>
          <a:p>
            <a:pPr marL="457200" lvl="0" indent="-308611" algn="l" rtl="0">
              <a:lnSpc>
                <a:spcPct val="100000"/>
              </a:lnSpc>
              <a:spcBef>
                <a:spcPts val="0"/>
              </a:spcBef>
              <a:spcAft>
                <a:spcPts val="0"/>
              </a:spcAft>
              <a:buSzPct val="56250"/>
              <a:buChar char="•"/>
            </a:pPr>
            <a:r>
              <a:rPr lang="en-US" sz="3200"/>
              <a:t>comune L’ Escala(Spagna)</a:t>
            </a:r>
            <a:endParaRPr sz="3200"/>
          </a:p>
          <a:p>
            <a:pPr marL="457200" lvl="0" indent="-308611" algn="l" rtl="0">
              <a:lnSpc>
                <a:spcPct val="100000"/>
              </a:lnSpc>
              <a:spcBef>
                <a:spcPts val="0"/>
              </a:spcBef>
              <a:spcAft>
                <a:spcPts val="0"/>
              </a:spcAft>
              <a:buSzPct val="56250"/>
              <a:buChar char="•"/>
            </a:pPr>
            <a:r>
              <a:rPr lang="en-US" sz="3200"/>
              <a:t>parchi archeologici di Paestum e Velia (Italia)</a:t>
            </a:r>
            <a:endParaRPr sz="3200"/>
          </a:p>
          <a:p>
            <a:pPr marL="0" lvl="0" indent="0" algn="l" rtl="0">
              <a:lnSpc>
                <a:spcPct val="100000"/>
              </a:lnSpc>
              <a:spcBef>
                <a:spcPts val="480"/>
              </a:spcBef>
              <a:spcAft>
                <a:spcPts val="0"/>
              </a:spcAft>
              <a:buSzPct val="117647"/>
              <a:buNone/>
            </a:pPr>
            <a:endParaRPr/>
          </a:p>
        </p:txBody>
      </p:sp>
      <p:sp>
        <p:nvSpPr>
          <p:cNvPr id="245" name="Google Shape;245;g397439e5d06_0_0"/>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480"/>
              </a:spcBef>
              <a:spcAft>
                <a:spcPts val="0"/>
              </a:spcAft>
              <a:buSzPts val="2400"/>
              <a:buNone/>
            </a:pPr>
            <a:r>
              <a:rPr lang="en-US" sz="3100"/>
              <a:t>Accordo</a:t>
            </a:r>
            <a:endParaRPr sz="3100"/>
          </a:p>
        </p:txBody>
      </p:sp>
      <p:pic>
        <p:nvPicPr>
          <p:cNvPr id="246" name="Google Shape;246;g397439e5d06_0_0" title="7a87b797-f6a1-45be-a1f7-62f4b5ead05b.jp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49700" y="2327413"/>
            <a:ext cx="4341900" cy="326510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g3dc41c0d090_0_2"/>
          <p:cNvSpPr txBox="1"/>
          <p:nvPr/>
        </p:nvSpPr>
        <p:spPr>
          <a:xfrm>
            <a:off x="2643600" y="444675"/>
            <a:ext cx="3856800" cy="1139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PROGETTAZIONE</a:t>
            </a:r>
            <a:endParaRPr sz="3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400"/>
              <a:buFont typeface="Arial"/>
              <a:buNone/>
            </a:pPr>
            <a:endParaRPr sz="3400" b="1" i="0" u="none" strike="noStrike" cap="none">
              <a:solidFill>
                <a:schemeClr val="dk1"/>
              </a:solidFill>
              <a:latin typeface="Calibri"/>
              <a:ea typeface="Calibri"/>
              <a:cs typeface="Calibri"/>
              <a:sym typeface="Calibri"/>
            </a:endParaRPr>
          </a:p>
        </p:txBody>
      </p:sp>
      <p:sp>
        <p:nvSpPr>
          <p:cNvPr id="206" name="Google Shape;206;g3dc41c0d090_0_2"/>
          <p:cNvSpPr txBox="1"/>
          <p:nvPr/>
        </p:nvSpPr>
        <p:spPr>
          <a:xfrm>
            <a:off x="645450" y="1420725"/>
            <a:ext cx="7853100" cy="615513"/>
          </a:xfrm>
          <a:prstGeom prst="rect">
            <a:avLst/>
          </a:prstGeom>
          <a:noFill/>
          <a:ln>
            <a:noFill/>
          </a:ln>
        </p:spPr>
        <p:txBody>
          <a:bodyPr spcFirstLastPara="1" wrap="square" lIns="91425" tIns="45700" rIns="91425" bIns="45700" anchor="t" anchorCtr="0">
            <a:spAutoFit/>
          </a:bodyPr>
          <a:lstStyle/>
          <a:p>
            <a:pPr marL="457200" marR="0" lvl="0" indent="-336550" algn="just" rtl="0">
              <a:lnSpc>
                <a:spcPct val="100000"/>
              </a:lnSpc>
              <a:spcBef>
                <a:spcPts val="0"/>
              </a:spcBef>
              <a:spcAft>
                <a:spcPts val="0"/>
              </a:spcAft>
              <a:buClr>
                <a:schemeClr val="dk1"/>
              </a:buClr>
              <a:buSzPts val="1700"/>
              <a:buFont typeface="Calibri"/>
              <a:buChar char="●"/>
            </a:pPr>
            <a:r>
              <a:rPr lang="en-US" sz="1700" b="0" i="0" u="none" strike="noStrike" cap="none" dirty="0">
                <a:solidFill>
                  <a:schemeClr val="dk1"/>
                </a:solidFill>
                <a:latin typeface="Calibri"/>
                <a:ea typeface="Calibri"/>
                <a:cs typeface="Calibri"/>
                <a:sym typeface="Calibri"/>
              </a:rPr>
              <a:t>Il </a:t>
            </a:r>
            <a:r>
              <a:rPr lang="en-US" sz="1700" b="0" i="0" u="none" strike="noStrike" cap="none" dirty="0" err="1">
                <a:solidFill>
                  <a:schemeClr val="dk1"/>
                </a:solidFill>
                <a:latin typeface="Calibri"/>
                <a:ea typeface="Calibri"/>
                <a:cs typeface="Calibri"/>
                <a:sym typeface="Calibri"/>
              </a:rPr>
              <a:t>trasporto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durante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il</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cammino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avverrà</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principalmente</a:t>
            </a:r>
            <a:r>
              <a:rPr lang="en-US" sz="1700" b="0" i="0" u="none" strike="noStrike" cap="none" dirty="0">
                <a:solidFill>
                  <a:schemeClr val="dk1"/>
                </a:solidFill>
                <a:latin typeface="Calibri"/>
                <a:ea typeface="Calibri"/>
                <a:cs typeface="Calibri"/>
                <a:sym typeface="Calibri"/>
              </a:rPr>
              <a:t> via mare.</a:t>
            </a:r>
            <a:endParaRPr sz="1700" b="0" i="0" u="none" strike="noStrike" cap="none" dirty="0">
              <a:solidFill>
                <a:schemeClr val="dk1"/>
              </a:solidFill>
              <a:latin typeface="Calibri"/>
              <a:ea typeface="Calibri"/>
              <a:cs typeface="Calibri"/>
              <a:sym typeface="Calibri"/>
            </a:endParaRPr>
          </a:p>
          <a:p>
            <a:pPr marL="457200" marR="0" lvl="0" indent="0" algn="just" rtl="0">
              <a:lnSpc>
                <a:spcPct val="100000"/>
              </a:lnSpc>
              <a:spcBef>
                <a:spcPts val="0"/>
              </a:spcBef>
              <a:spcAft>
                <a:spcPts val="0"/>
              </a:spcAft>
              <a:buClr>
                <a:srgbClr val="000000"/>
              </a:buClr>
              <a:buSzPts val="1700"/>
              <a:buFont typeface="Arial"/>
              <a:buNone/>
            </a:pPr>
            <a:endParaRPr sz="17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6"/>
          <p:cNvSpPr txBox="1"/>
          <p:nvPr/>
        </p:nvSpPr>
        <p:spPr>
          <a:xfrm>
            <a:off x="1554480" y="457200"/>
            <a:ext cx="5658472" cy="61555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Mappa schematica della rotta </a:t>
            </a:r>
            <a:endParaRPr sz="1400" b="0" i="0" u="none" strike="noStrike" cap="none">
              <a:solidFill>
                <a:srgbClr val="000000"/>
              </a:solidFill>
              <a:latin typeface="Arial"/>
              <a:ea typeface="Arial"/>
              <a:cs typeface="Arial"/>
              <a:sym typeface="Arial"/>
            </a:endParaRPr>
          </a:p>
        </p:txBody>
      </p:sp>
      <p:pic>
        <p:nvPicPr>
          <p:cNvPr id="212" name="Google Shape;212;p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5650" y="1128175"/>
            <a:ext cx="8121424" cy="5069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7" name="Google Shape;217;p26"/>
          <p:cNvSpPr txBox="1"/>
          <p:nvPr/>
        </p:nvSpPr>
        <p:spPr>
          <a:xfrm>
            <a:off x="727788" y="429207"/>
            <a:ext cx="269509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Progettazione</a:t>
            </a:r>
            <a:endParaRPr sz="3400" b="1" i="0" u="none" strike="noStrike" cap="none">
              <a:solidFill>
                <a:schemeClr val="dk1"/>
              </a:solidFill>
              <a:latin typeface="Calibri"/>
              <a:ea typeface="Calibri"/>
              <a:cs typeface="Calibri"/>
              <a:sym typeface="Calibri"/>
            </a:endParaRPr>
          </a:p>
        </p:txBody>
      </p:sp>
      <p:sp>
        <p:nvSpPr>
          <p:cNvPr id="218" name="Google Shape;218;p26"/>
          <p:cNvSpPr txBox="1"/>
          <p:nvPr/>
        </p:nvSpPr>
        <p:spPr>
          <a:xfrm>
            <a:off x="727788" y="1339937"/>
            <a:ext cx="2555335"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Ipotesi barca</a:t>
            </a:r>
            <a:endParaRPr sz="1800" b="0" i="0" u="none" strike="noStrike" cap="none">
              <a:solidFill>
                <a:schemeClr val="dk1"/>
              </a:solidFill>
              <a:latin typeface="Calibri"/>
              <a:ea typeface="Calibri"/>
              <a:cs typeface="Calibri"/>
              <a:sym typeface="Calibri"/>
            </a:endParaRPr>
          </a:p>
        </p:txBody>
      </p:sp>
      <p:graphicFrame>
        <p:nvGraphicFramePr>
          <p:cNvPr id="219" name="Google Shape;219;p26"/>
          <p:cNvGraphicFramePr/>
          <p:nvPr/>
        </p:nvGraphicFramePr>
        <p:xfrm>
          <a:off x="261257" y="2373697"/>
          <a:ext cx="8708425" cy="2562734"/>
        </p:xfrm>
        <a:graphic>
          <a:graphicData uri="http://schemas.openxmlformats.org/drawingml/2006/table">
            <a:tbl>
              <a:tblPr firstRow="1" firstCol="1" bandRow="1">
                <a:noFill/>
                <a:tableStyleId>{57720C8B-23AB-4BCA-9886-BFD04E8D7E08}</a:tableStyleId>
              </a:tblPr>
              <a:tblGrid>
                <a:gridCol w="1838300">
                  <a:extLst>
                    <a:ext uri="{9D8B030D-6E8A-4147-A177-3AD203B41FA5}">
                      <a16:colId xmlns:a16="http://schemas.microsoft.com/office/drawing/2014/main" val="20000"/>
                    </a:ext>
                  </a:extLst>
                </a:gridCol>
                <a:gridCol w="1803950">
                  <a:extLst>
                    <a:ext uri="{9D8B030D-6E8A-4147-A177-3AD203B41FA5}">
                      <a16:colId xmlns:a16="http://schemas.microsoft.com/office/drawing/2014/main" val="20001"/>
                    </a:ext>
                  </a:extLst>
                </a:gridCol>
                <a:gridCol w="1688725">
                  <a:extLst>
                    <a:ext uri="{9D8B030D-6E8A-4147-A177-3AD203B41FA5}">
                      <a16:colId xmlns:a16="http://schemas.microsoft.com/office/drawing/2014/main" val="20002"/>
                    </a:ext>
                  </a:extLst>
                </a:gridCol>
                <a:gridCol w="1688725">
                  <a:extLst>
                    <a:ext uri="{9D8B030D-6E8A-4147-A177-3AD203B41FA5}">
                      <a16:colId xmlns:a16="http://schemas.microsoft.com/office/drawing/2014/main" val="20003"/>
                    </a:ext>
                  </a:extLst>
                </a:gridCol>
                <a:gridCol w="1688725">
                  <a:extLst>
                    <a:ext uri="{9D8B030D-6E8A-4147-A177-3AD203B41FA5}">
                      <a16:colId xmlns:a16="http://schemas.microsoft.com/office/drawing/2014/main" val="20004"/>
                    </a:ext>
                  </a:extLst>
                </a:gridCol>
              </a:tblGrid>
              <a:tr h="203200">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Tipo imbarcazione</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Grandezza (lunghezza)</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Capacità indicativa</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Costo</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Caratteristiche</a:t>
                      </a:r>
                      <a:endParaRPr sz="14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203200">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Barca a vela (monoscafo)</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10 – 15 m (33–50 ft)</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6 – 10 persone</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Basso</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Economica, lenta, dipende dal vento</a:t>
                      </a:r>
                      <a:endParaRPr sz="14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203200">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Catamarano</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12 – 18 m (40–60 ft)</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8 – 14 persone</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Medio</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Molto stabile, spazioso, ideale per gruppi</a:t>
                      </a:r>
                      <a:endParaRPr sz="14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203200">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Yacht a motore</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15 – 25 m (50–80 ft)</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6 – 12 persone</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Alto</a:t>
                      </a:r>
                      <a:endParaRPr sz="14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Molto veloce, alto comfort, costi elevati</a:t>
                      </a:r>
                      <a:endParaRPr sz="14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3"/>
        <p:cNvGrpSpPr/>
        <p:nvPr/>
      </p:nvGrpSpPr>
      <p:grpSpPr>
        <a:xfrm>
          <a:off x="0" y="0"/>
          <a:ext cx="0" cy="0"/>
          <a:chOff x="0" y="0"/>
          <a:chExt cx="0" cy="0"/>
        </a:xfrm>
      </p:grpSpPr>
      <p:sp>
        <p:nvSpPr>
          <p:cNvPr id="224" name="Google Shape;224;p27"/>
          <p:cNvSpPr txBox="1"/>
          <p:nvPr/>
        </p:nvSpPr>
        <p:spPr>
          <a:xfrm>
            <a:off x="727788" y="429207"/>
            <a:ext cx="269509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dk1"/>
                </a:solidFill>
                <a:latin typeface="Calibri"/>
                <a:ea typeface="Calibri"/>
                <a:cs typeface="Calibri"/>
                <a:sym typeface="Calibri"/>
              </a:rPr>
              <a:t>Progettazione</a:t>
            </a:r>
            <a:endParaRPr sz="3400" b="1" i="0" u="none" strike="noStrike" cap="none">
              <a:solidFill>
                <a:schemeClr val="dk1"/>
              </a:solidFill>
              <a:latin typeface="Calibri"/>
              <a:ea typeface="Calibri"/>
              <a:cs typeface="Calibri"/>
              <a:sym typeface="Calibri"/>
            </a:endParaRPr>
          </a:p>
        </p:txBody>
      </p:sp>
      <p:sp>
        <p:nvSpPr>
          <p:cNvPr id="225" name="Google Shape;225;p27"/>
          <p:cNvSpPr txBox="1"/>
          <p:nvPr/>
        </p:nvSpPr>
        <p:spPr>
          <a:xfrm>
            <a:off x="867550" y="1281714"/>
            <a:ext cx="2555335"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Analisi dei costi  </a:t>
            </a:r>
            <a:endParaRPr sz="1800" b="0" i="0" u="none" strike="noStrike" cap="none">
              <a:solidFill>
                <a:schemeClr val="dk1"/>
              </a:solidFill>
              <a:latin typeface="Calibri"/>
              <a:ea typeface="Calibri"/>
              <a:cs typeface="Calibri"/>
              <a:sym typeface="Calibri"/>
            </a:endParaRPr>
          </a:p>
        </p:txBody>
      </p:sp>
      <p:graphicFrame>
        <p:nvGraphicFramePr>
          <p:cNvPr id="226" name="Google Shape;226;p27"/>
          <p:cNvGraphicFramePr/>
          <p:nvPr/>
        </p:nvGraphicFramePr>
        <p:xfrm>
          <a:off x="727789" y="1651005"/>
          <a:ext cx="8020800" cy="4671228"/>
        </p:xfrm>
        <a:graphic>
          <a:graphicData uri="http://schemas.openxmlformats.org/drawingml/2006/table">
            <a:tbl>
              <a:tblPr>
                <a:noFill/>
                <a:tableStyleId>{727C6D0F-9973-470F-9311-5BA2E8E2C37E}</a:tableStyleId>
              </a:tblPr>
              <a:tblGrid>
                <a:gridCol w="2991075">
                  <a:extLst>
                    <a:ext uri="{9D8B030D-6E8A-4147-A177-3AD203B41FA5}">
                      <a16:colId xmlns:a16="http://schemas.microsoft.com/office/drawing/2014/main" val="20000"/>
                    </a:ext>
                  </a:extLst>
                </a:gridCol>
                <a:gridCol w="1951900">
                  <a:extLst>
                    <a:ext uri="{9D8B030D-6E8A-4147-A177-3AD203B41FA5}">
                      <a16:colId xmlns:a16="http://schemas.microsoft.com/office/drawing/2014/main" val="20001"/>
                    </a:ext>
                  </a:extLst>
                </a:gridCol>
                <a:gridCol w="3077825">
                  <a:extLst>
                    <a:ext uri="{9D8B030D-6E8A-4147-A177-3AD203B41FA5}">
                      <a16:colId xmlns:a16="http://schemas.microsoft.com/office/drawing/2014/main" val="20002"/>
                    </a:ext>
                  </a:extLst>
                </a:gridCol>
              </a:tblGrid>
              <a:tr h="64195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Voce di costo</a:t>
                      </a:r>
                      <a:endParaRPr sz="1400" b="1" u="none" strike="noStrike" cap="none">
                        <a:latin typeface="Calibri"/>
                        <a:ea typeface="Calibri"/>
                        <a:cs typeface="Calibri"/>
                        <a:sym typeface="Calibri"/>
                      </a:endParaRPr>
                    </a:p>
                  </a:txBody>
                  <a:tcPr marL="68575" marR="68575" marT="91425" marB="91425">
                    <a:lnB w="15825" cap="flat" cmpd="sng">
                      <a:solidFill>
                        <a:srgbClr val="666666"/>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Importo indicativo a settimana (€)</a:t>
                      </a:r>
                      <a:endParaRPr sz="1400" b="1" u="none" strike="noStrike" cap="none">
                        <a:latin typeface="Calibri"/>
                        <a:ea typeface="Calibri"/>
                        <a:cs typeface="Calibri"/>
                        <a:sym typeface="Calibri"/>
                      </a:endParaRPr>
                    </a:p>
                  </a:txBody>
                  <a:tcPr marL="68575" marR="68575" marT="91425" marB="91425">
                    <a:lnB w="15825" cap="flat" cmpd="sng">
                      <a:solidFill>
                        <a:srgbClr val="666666"/>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Note</a:t>
                      </a:r>
                      <a:endParaRPr sz="1400" b="1" u="none" strike="noStrike" cap="none">
                        <a:latin typeface="Calibri"/>
                        <a:ea typeface="Calibri"/>
                        <a:cs typeface="Calibri"/>
                        <a:sym typeface="Calibri"/>
                      </a:endParaRPr>
                    </a:p>
                  </a:txBody>
                  <a:tcPr marL="68575" marR="68575" marT="91425" marB="91425">
                    <a:lnB w="15825" cap="flat" cmpd="sng">
                      <a:solidFill>
                        <a:srgbClr val="666666"/>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64195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Noleggio barca 50’ (base)-12 posti incluso equipaggio</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158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2500-3000</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158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Dipende da stagione e tipo (vela/catamarano/yacht a motore)</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158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extLst>
                  <a:ext uri="{0D108BD9-81ED-4DB2-BD59-A6C34878D82A}">
                    <a16:rowId xmlns:a16="http://schemas.microsoft.com/office/drawing/2014/main" val="10001"/>
                  </a:ext>
                </a:extLst>
              </a:tr>
              <a:tr h="39440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Skipper</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1.000 – 1.400</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Circa 150–200 €/giorno</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2"/>
                  </a:ext>
                </a:extLst>
              </a:tr>
              <a:tr h="64195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Marinaio </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700 – 1.000</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Addetto all’imbarcazione e alla cucina</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extLst>
                  <a:ext uri="{0D108BD9-81ED-4DB2-BD59-A6C34878D82A}">
                    <a16:rowId xmlns:a16="http://schemas.microsoft.com/office/drawing/2014/main" val="10003"/>
                  </a:ext>
                </a:extLst>
              </a:tr>
              <a:tr h="39440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Carburante</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500 – 2.000</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Dipende dall’utilizzo</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4"/>
                  </a:ext>
                </a:extLst>
              </a:tr>
              <a:tr h="39440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Cambusa (cibo e bevande)</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100 – 200 a persona</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Variabile</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extLst>
                  <a:ext uri="{0D108BD9-81ED-4DB2-BD59-A6C34878D82A}">
                    <a16:rowId xmlns:a16="http://schemas.microsoft.com/office/drawing/2014/main" val="10005"/>
                  </a:ext>
                </a:extLst>
              </a:tr>
              <a:tr h="39440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Porti e ormeggi</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150 – 250 a porto</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In base alle soste</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6"/>
                  </a:ext>
                </a:extLst>
              </a:tr>
              <a:tr h="39440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Pulizie finali</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100 – 300</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Spesso obbligatorie</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CCCCCC"/>
                    </a:solidFill>
                  </a:tcPr>
                </a:tc>
                <a:extLst>
                  <a:ext uri="{0D108BD9-81ED-4DB2-BD59-A6C34878D82A}">
                    <a16:rowId xmlns:a16="http://schemas.microsoft.com/office/drawing/2014/main" val="10007"/>
                  </a:ext>
                </a:extLst>
              </a:tr>
              <a:tr h="64195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Cauzione</a:t>
                      </a:r>
                      <a:endParaRPr sz="1400" b="1" u="none" strike="noStrike" cap="none">
                        <a:latin typeface="Calibri"/>
                        <a:ea typeface="Calibri"/>
                        <a:cs typeface="Calibri"/>
                        <a:sym typeface="Calibri"/>
                      </a:endParaRPr>
                    </a:p>
                  </a:txBody>
                  <a:tcPr marL="68575" marR="68575" marT="91425" marB="91425">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1.500 – 2.500 (deposito)</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R w="9525" cap="flat" cmpd="sng">
                      <a:solidFill>
                        <a:srgbClr val="666666"/>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Restituita a fine noleggio</a:t>
                      </a:r>
                      <a:endParaRPr sz="1400" u="none" strike="noStrike" cap="none">
                        <a:latin typeface="Calibri"/>
                        <a:ea typeface="Calibri"/>
                        <a:cs typeface="Calibri"/>
                        <a:sym typeface="Calibri"/>
                      </a:endParaRPr>
                    </a:p>
                  </a:txBody>
                  <a:tcPr marL="68575" marR="68575" marT="91425" marB="91425">
                    <a:lnL w="9525" cap="flat" cmpd="sng">
                      <a:solidFill>
                        <a:srgbClr val="666666"/>
                      </a:solidFill>
                      <a:prstDash val="solid"/>
                      <a:round/>
                      <a:headEnd type="none" w="sm" len="sm"/>
                      <a:tailEnd type="none" w="sm" len="sm"/>
                    </a:lnL>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sp>
        <p:nvSpPr>
          <p:cNvPr id="231" name="Google Shape;231;p28"/>
          <p:cNvSpPr txBox="1"/>
          <p:nvPr/>
        </p:nvSpPr>
        <p:spPr>
          <a:xfrm>
            <a:off x="914400" y="373224"/>
            <a:ext cx="2323322"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Arial"/>
                <a:ea typeface="Arial"/>
                <a:cs typeface="Arial"/>
                <a:sym typeface="Arial"/>
              </a:rPr>
              <a:t>Benefici</a:t>
            </a:r>
            <a:endParaRPr sz="3400" b="1" i="0" u="none" strike="noStrike" cap="none">
              <a:solidFill>
                <a:srgbClr val="000000"/>
              </a:solidFill>
              <a:latin typeface="Arial"/>
              <a:ea typeface="Arial"/>
              <a:cs typeface="Arial"/>
              <a:sym typeface="Arial"/>
            </a:endParaRPr>
          </a:p>
        </p:txBody>
      </p:sp>
      <p:sp>
        <p:nvSpPr>
          <p:cNvPr id="232" name="Google Shape;232;p28"/>
          <p:cNvSpPr txBox="1"/>
          <p:nvPr/>
        </p:nvSpPr>
        <p:spPr>
          <a:xfrm>
            <a:off x="914400" y="1509996"/>
            <a:ext cx="7228703" cy="375487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Il progetto di itinerario culturale marittimo genera una serie di benefici significativi sotto il profilo culturale, turistico, economico e territoriale.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Tra questi: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en-US" sz="1400" b="0" i="1" u="sng" strike="noStrike" cap="none">
                <a:solidFill>
                  <a:srgbClr val="000000"/>
                </a:solidFill>
                <a:latin typeface="Arial"/>
                <a:ea typeface="Arial"/>
                <a:cs typeface="Arial"/>
                <a:sym typeface="Arial"/>
              </a:rPr>
              <a:t>Contribuire alla costruzione di un nuovo itinerario culturale europeo</a:t>
            </a:r>
            <a:r>
              <a:rPr lang="en-US" sz="1400" b="0" i="0" u="none" strike="noStrike" cap="none">
                <a:solidFill>
                  <a:srgbClr val="000000"/>
                </a:solidFill>
                <a:latin typeface="Arial"/>
                <a:ea typeface="Arial"/>
                <a:cs typeface="Arial"/>
                <a:sym typeface="Arial"/>
              </a:rPr>
              <a:t>, in grado di valorizzare le antiche rotte mediterranee e rafforzare l’identità storica comune tra i popoli che si affacciano sul mare.</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en-US" sz="1400" b="0" i="1" u="sng" strike="noStrike" cap="none">
                <a:solidFill>
                  <a:srgbClr val="000000"/>
                </a:solidFill>
                <a:latin typeface="Arial"/>
                <a:ea typeface="Arial"/>
                <a:cs typeface="Arial"/>
                <a:sym typeface="Arial"/>
              </a:rPr>
              <a:t>Favorire un incremento del turismo sostenibile</a:t>
            </a:r>
            <a:r>
              <a:rPr lang="en-US" sz="1400" b="0" i="0" u="none" strike="noStrike" cap="none">
                <a:solidFill>
                  <a:srgbClr val="000000"/>
                </a:solidFill>
                <a:latin typeface="Arial"/>
                <a:ea typeface="Arial"/>
                <a:cs typeface="Arial"/>
                <a:sym typeface="Arial"/>
              </a:rPr>
              <a:t>, promuovendo forme di viaggio rispettose dell’ambiente e meno invasive rispetto al turismo di massa. Ciò consente una migliore gestione dei flussi turistici e una maggiore attenzione alla tutela degli ecosistemi marini e costieri.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en-US" sz="1400" b="0" i="1" u="sng" strike="noStrike" cap="none">
                <a:solidFill>
                  <a:srgbClr val="000000"/>
                </a:solidFill>
                <a:latin typeface="Arial"/>
                <a:ea typeface="Arial"/>
                <a:cs typeface="Arial"/>
                <a:sym typeface="Arial"/>
              </a:rPr>
              <a:t>Valorizzazione dei territori coinvolti</a:t>
            </a:r>
            <a:r>
              <a:rPr lang="en-US" sz="1400" b="0" i="0" u="none" strike="noStrike" cap="none">
                <a:solidFill>
                  <a:srgbClr val="000000"/>
                </a:solidFill>
                <a:latin typeface="Arial"/>
                <a:ea typeface="Arial"/>
                <a:cs typeface="Arial"/>
                <a:sym typeface="Arial"/>
              </a:rPr>
              <a:t>, poiché le tappe del percorso permettono di mettere in risalto città costiere, porti e aree spesso meno conosciute, incentivando la scoperta del patrimonio storico, culturale e naturalistico locale.</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en-US" sz="1400" b="0" i="1" u="sng" strike="noStrike" cap="none">
                <a:solidFill>
                  <a:srgbClr val="000000"/>
                </a:solidFill>
                <a:latin typeface="Arial"/>
                <a:ea typeface="Arial"/>
                <a:cs typeface="Arial"/>
                <a:sym typeface="Arial"/>
              </a:rPr>
              <a:t>Fvorire la collaborazione tra Italia e Corsica</a:t>
            </a:r>
            <a:r>
              <a:rPr lang="en-US" sz="1400" b="0" i="0" u="none" strike="noStrike" cap="none">
                <a:solidFill>
                  <a:srgbClr val="000000"/>
                </a:solidFill>
                <a:latin typeface="Arial"/>
                <a:ea typeface="Arial"/>
                <a:cs typeface="Arial"/>
                <a:sym typeface="Arial"/>
              </a:rPr>
              <a:t>, rafforzando i legami culturali e logistici tra le due realtà e promuovendo scambi che possono avere ricadute positive sia in ambito turistico che educativo.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6"/>
        <p:cNvGrpSpPr/>
        <p:nvPr/>
      </p:nvGrpSpPr>
      <p:grpSpPr>
        <a:xfrm>
          <a:off x="0" y="0"/>
          <a:ext cx="0" cy="0"/>
          <a:chOff x="0" y="0"/>
          <a:chExt cx="0" cy="0"/>
        </a:xfrm>
      </p:grpSpPr>
      <p:sp>
        <p:nvSpPr>
          <p:cNvPr id="237" name="Google Shape;237;p12"/>
          <p:cNvSpPr txBox="1"/>
          <p:nvPr/>
        </p:nvSpPr>
        <p:spPr>
          <a:xfrm>
            <a:off x="727788" y="429207"/>
            <a:ext cx="3181739"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dirty="0" err="1">
                <a:solidFill>
                  <a:schemeClr val="dk1"/>
                </a:solidFill>
                <a:latin typeface="Calibri"/>
                <a:ea typeface="Calibri"/>
                <a:cs typeface="Calibri"/>
                <a:sym typeface="Calibri"/>
              </a:rPr>
              <a:t>Apprendimento</a:t>
            </a:r>
            <a:endParaRPr sz="3400" b="1" i="0" u="none" strike="noStrike" cap="none" dirty="0">
              <a:solidFill>
                <a:schemeClr val="dk1"/>
              </a:solidFill>
              <a:latin typeface="Calibri"/>
              <a:ea typeface="Calibri"/>
              <a:cs typeface="Calibri"/>
              <a:sym typeface="Calibri"/>
            </a:endParaRPr>
          </a:p>
        </p:txBody>
      </p:sp>
      <p:sp>
        <p:nvSpPr>
          <p:cNvPr id="4" name="CasellaDiTesto 3"/>
          <p:cNvSpPr txBox="1"/>
          <p:nvPr/>
        </p:nvSpPr>
        <p:spPr>
          <a:xfrm>
            <a:off x="466531" y="1828800"/>
            <a:ext cx="8313575" cy="2246769"/>
          </a:xfrm>
          <a:prstGeom prst="rect">
            <a:avLst/>
          </a:prstGeom>
          <a:noFill/>
        </p:spPr>
        <p:txBody>
          <a:bodyPr wrap="square" rtlCol="0">
            <a:spAutoFit/>
          </a:bodyPr>
          <a:lstStyle/>
          <a:p>
            <a:pPr marL="285750" lvl="0" indent="-285750">
              <a:buSzPts val="1400"/>
              <a:buFont typeface="Arial"/>
              <a:buChar char="•"/>
            </a:pPr>
            <a:r>
              <a:rPr lang="it-IT"/>
              <a:t> Noi, grazie a questo progetto, abbiamo imparato a lavorare in gruppo per raggiungere un obiettivo comune. Ci siamo formati insieme, collaborando e supportandoci a vicenda, e questo ci ha permesso di affacciarci a un nuovo mondo che ci ha davvero interessato.</a:t>
            </a:r>
            <a:endParaRPr lang="it-IT">
              <a:solidFill>
                <a:srgbClr val="FF0000"/>
              </a:solidFill>
            </a:endParaRPr>
          </a:p>
          <a:p>
            <a:pPr lvl="0">
              <a:buSzPts val="1400"/>
            </a:pPr>
            <a:endParaRPr lang="it-IT">
              <a:solidFill>
                <a:srgbClr val="FF0000"/>
              </a:solidFill>
            </a:endParaRPr>
          </a:p>
          <a:p>
            <a:pPr marL="285750" lvl="0" indent="-285750">
              <a:buSzPts val="1400"/>
              <a:buFont typeface="Arial"/>
              <a:buChar char="•"/>
            </a:pPr>
            <a:r>
              <a:rPr lang="it-IT"/>
              <a:t> Dall’Itinerario Culturale Europeo di Enea ricaviamo la possibilità di conoscere e valorizzare le nostre radici storiche e culturali, riscoprendo il mito di Enea come elemento comune tra diversi popoli europei. Questo percorso ci permette di comprendere meglio i legami tra passato e presente, promuovendo il dialogo tra culture, il turismo sostenibile e il senso di appartenenza a una storia condivisa.</a:t>
            </a:r>
          </a:p>
          <a:p>
            <a:pPr lvl="0">
              <a:buSzPts val="1400"/>
            </a:pPr>
            <a:endParaRPr lang="it-IT"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2168</Words>
  <Application>Microsoft Office PowerPoint</Application>
  <PresentationFormat>Presentazione su schermo (4:3)</PresentationFormat>
  <Paragraphs>261</Paragraphs>
  <Slides>35</Slides>
  <Notes>28</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35</vt:i4>
      </vt:variant>
    </vt:vector>
  </HeadingPairs>
  <TitlesOfParts>
    <vt:vector size="41" baseType="lpstr">
      <vt:lpstr>Calibri</vt:lpstr>
      <vt:lpstr>Google Sans</vt:lpstr>
      <vt:lpstr>Lora</vt:lpstr>
      <vt:lpstr>Arial</vt:lpstr>
      <vt:lpstr>Roboto</vt:lpstr>
      <vt:lpstr>Simple Light</vt:lpstr>
      <vt:lpstr>Presentazione standard di PowerPoint</vt:lpstr>
      <vt:lpstr>Presentazione standard di PowerPoint</vt:lpstr>
      <vt:lpstr>Presentazione standard di PowerPoint</vt:lpstr>
      <vt:lpstr>Presentazione standard di PowerPoint</vt:lpstr>
      <vt:lpstr>Presentazione standard di PowerPoint</vt:lpstr>
      <vt:lpstr>ANALISI</vt:lpstr>
      <vt:lpstr>Presentazione standard di PowerPoint</vt:lpstr>
      <vt:lpstr>ANALISI</vt:lpstr>
      <vt:lpstr>ANALISI</vt:lpstr>
      <vt:lpstr>ANALISI</vt:lpstr>
      <vt:lpstr>ANALISI</vt:lpstr>
      <vt:lpstr>ANALISI</vt:lpstr>
      <vt:lpstr>Presentazione standard di PowerPoint</vt:lpstr>
      <vt:lpstr>Presentazione standard di PowerPoint</vt:lpstr>
      <vt:lpstr>    SINDACO: Carmine Caputo,  Ventotene era conosciuta già al tempo dei Greci e Romani, i quali usavano chiamarla Pandataria o Pandateria Pontile Marina di Ventotene Srl                                                                                                                                            </vt:lpstr>
      <vt:lpstr>Ventotene </vt:lpstr>
      <vt:lpstr>Presentazione standard di PowerPoint</vt:lpstr>
      <vt:lpstr>Presentazione standard di PowerPoint</vt:lpstr>
      <vt:lpstr>Presentazione standard di PowerPoint</vt:lpstr>
      <vt:lpstr>Presentazione standard di PowerPoint</vt:lpstr>
      <vt:lpstr>Giglio Porto </vt:lpstr>
      <vt:lpstr>Giglio Porto </vt:lpstr>
      <vt:lpstr>Presentazione standard di PowerPoint</vt:lpstr>
      <vt:lpstr>Presentazione standard di PowerPoint</vt:lpstr>
      <vt:lpstr>Olbia </vt:lpstr>
      <vt:lpstr>Olbia </vt:lpstr>
      <vt:lpstr>Presentazione standard di PowerPoint</vt:lpstr>
      <vt:lpstr>Presentazione standard di PowerPoint</vt:lpstr>
      <vt:lpstr>ENTI ASSOCIATI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caboto</dc:creator>
  <cp:lastModifiedBy>RENATO DI GREGORIO</cp:lastModifiedBy>
  <cp:revision>26</cp:revision>
  <dcterms:created xsi:type="dcterms:W3CDTF">2013-01-27T09:14:16Z</dcterms:created>
  <dcterms:modified xsi:type="dcterms:W3CDTF">2026-05-28T17:45:28Z</dcterms:modified>
</cp:coreProperties>
</file>